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8"/>
  </p:notesMasterIdLst>
  <p:sldIdLst>
    <p:sldId id="308" r:id="rId2"/>
    <p:sldId id="256" r:id="rId3"/>
    <p:sldId id="284" r:id="rId4"/>
    <p:sldId id="309" r:id="rId5"/>
    <p:sldId id="310" r:id="rId6"/>
    <p:sldId id="311" r:id="rId7"/>
    <p:sldId id="314" r:id="rId8"/>
    <p:sldId id="316" r:id="rId9"/>
    <p:sldId id="297" r:id="rId10"/>
    <p:sldId id="315" r:id="rId11"/>
    <p:sldId id="285" r:id="rId12"/>
    <p:sldId id="298" r:id="rId13"/>
    <p:sldId id="312" r:id="rId14"/>
    <p:sldId id="299" r:id="rId15"/>
    <p:sldId id="313" r:id="rId16"/>
    <p:sldId id="296" r:id="rId17"/>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69696"/>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de-DE" altLang="de-DE"/>
          </a:p>
        </p:txBody>
      </p:sp>
      <p:sp>
        <p:nvSpPr>
          <p:cNvPr id="1064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de-DE" altLang="de-DE"/>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65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1065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de-DE" altLang="de-DE"/>
          </a:p>
        </p:txBody>
      </p:sp>
      <p:sp>
        <p:nvSpPr>
          <p:cNvPr id="1065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BE511C0-AF59-4586-80CB-051BCC0DB75A}"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13CAC66-E7A7-4616-9BB7-67BF843793AE}" type="slidenum">
              <a:rPr lang="de-DE" altLang="de-DE" smtClean="0">
                <a:latin typeface="Arial" panose="020B0604020202020204" pitchFamily="34" charset="0"/>
              </a:rPr>
              <a:pPr/>
              <a:t>1</a:t>
            </a:fld>
            <a:endParaRPr lang="de-DE" altLang="de-DE">
              <a:latin typeface="Arial" panose="020B0604020202020204" pitchFamily="34" charset="0"/>
            </a:endParaRPr>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A0751F1-23D2-46E1-BDDB-68DBA69FBF5C}" type="slidenum">
              <a:rPr lang="de-DE" altLang="de-DE" smtClean="0">
                <a:latin typeface="Arial" panose="020B0604020202020204" pitchFamily="34" charset="0"/>
              </a:rPr>
              <a:pPr/>
              <a:t>10</a:t>
            </a:fld>
            <a:endParaRPr lang="de-DE" altLang="de-DE">
              <a:latin typeface="Arial" panose="020B0604020202020204" pitchFamily="34"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0193B00-0DBF-4A2A-9386-E81B47CD9B4F}" type="slidenum">
              <a:rPr lang="de-DE" altLang="de-DE" smtClean="0">
                <a:latin typeface="Arial" panose="020B0604020202020204" pitchFamily="34" charset="0"/>
              </a:rPr>
              <a:pPr/>
              <a:t>11</a:t>
            </a:fld>
            <a:endParaRPr lang="de-DE" altLang="de-DE">
              <a:latin typeface="Arial" panose="020B0604020202020204" pitchFamily="34" charset="0"/>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20F1258-57C3-4487-9215-27E814023451}" type="slidenum">
              <a:rPr lang="de-DE" altLang="de-DE" smtClean="0">
                <a:latin typeface="Arial" panose="020B0604020202020204" pitchFamily="34" charset="0"/>
              </a:rPr>
              <a:pPr/>
              <a:t>12</a:t>
            </a:fld>
            <a:endParaRPr lang="de-DE" altLang="de-DE">
              <a:latin typeface="Arial" panose="020B0604020202020204" pitchFamily="34"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B4CEA53-DF89-4113-B912-CFC15994CEBD}" type="slidenum">
              <a:rPr lang="de-DE" altLang="de-DE" smtClean="0">
                <a:latin typeface="Arial" panose="020B0604020202020204" pitchFamily="34" charset="0"/>
              </a:rPr>
              <a:pPr/>
              <a:t>13</a:t>
            </a:fld>
            <a:endParaRPr lang="de-DE" altLang="de-DE">
              <a:latin typeface="Arial" panose="020B0604020202020204" pitchFamily="34"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EBCF28E-56E6-4302-9AD6-13DF7644F11F}" type="slidenum">
              <a:rPr lang="de-DE" altLang="de-DE" smtClean="0">
                <a:latin typeface="Arial" panose="020B0604020202020204" pitchFamily="34" charset="0"/>
              </a:rPr>
              <a:pPr/>
              <a:t>14</a:t>
            </a:fld>
            <a:endParaRPr lang="de-DE" altLang="de-DE">
              <a:latin typeface="Arial" panose="020B0604020202020204" pitchFamily="34"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73664D6-66BA-4762-A721-CFE80F57FCA3}" type="slidenum">
              <a:rPr lang="de-DE" altLang="de-DE" smtClean="0">
                <a:latin typeface="Arial" panose="020B0604020202020204" pitchFamily="34" charset="0"/>
              </a:rPr>
              <a:pPr/>
              <a:t>15</a:t>
            </a:fld>
            <a:endParaRPr lang="de-DE" altLang="de-DE">
              <a:latin typeface="Arial" panose="020B0604020202020204" pitchFamily="34" charset="0"/>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AD56507-39EB-4F52-84EC-EB3515C29E78}" type="slidenum">
              <a:rPr lang="de-DE" altLang="de-DE" smtClean="0">
                <a:latin typeface="Arial" panose="020B0604020202020204" pitchFamily="34" charset="0"/>
              </a:rPr>
              <a:pPr/>
              <a:t>16</a:t>
            </a:fld>
            <a:endParaRPr lang="de-DE" altLang="de-DE">
              <a:latin typeface="Arial" panose="020B0604020202020204" pitchFamily="34"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67C0A7C-6853-45C0-AE7F-629DA891C72F}" type="slidenum">
              <a:rPr lang="de-DE" altLang="de-DE" smtClean="0">
                <a:latin typeface="Arial" panose="020B0604020202020204" pitchFamily="34" charset="0"/>
              </a:rPr>
              <a:pPr/>
              <a:t>2</a:t>
            </a:fld>
            <a:endParaRPr lang="de-DE" altLang="de-DE">
              <a:latin typeface="Arial" panose="020B0604020202020204" pitchFamily="34" charset="0"/>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CA6251C-0966-4E47-954C-4CC9AB54663D}" type="slidenum">
              <a:rPr lang="de-DE" altLang="de-DE" smtClean="0">
                <a:latin typeface="Arial" panose="020B0604020202020204" pitchFamily="34" charset="0"/>
              </a:rPr>
              <a:pPr/>
              <a:t>3</a:t>
            </a:fld>
            <a:endParaRPr lang="de-DE" altLang="de-DE">
              <a:latin typeface="Arial" panose="020B0604020202020204" pitchFamily="34" charset="0"/>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D8AD7AF-4256-42B4-ACC4-7D9100B12A9A}" type="slidenum">
              <a:rPr lang="de-DE" altLang="de-DE" smtClean="0">
                <a:latin typeface="Arial" panose="020B0604020202020204" pitchFamily="34" charset="0"/>
              </a:rPr>
              <a:pPr/>
              <a:t>4</a:t>
            </a:fld>
            <a:endParaRPr lang="de-DE" altLang="de-DE">
              <a:latin typeface="Arial" panose="020B0604020202020204" pitchFamily="34" charset="0"/>
            </a:endParaRPr>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AE361A3-FCF5-402C-8704-EDA6BA499C18}" type="slidenum">
              <a:rPr lang="de-DE" altLang="de-DE" smtClean="0">
                <a:latin typeface="Arial" panose="020B0604020202020204" pitchFamily="34" charset="0"/>
              </a:rPr>
              <a:pPr/>
              <a:t>5</a:t>
            </a:fld>
            <a:endParaRPr lang="de-DE" altLang="de-DE">
              <a:latin typeface="Arial" panose="020B0604020202020204" pitchFamily="34" charset="0"/>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D776D0C-85F8-4CBF-9820-9A59A3870019}" type="slidenum">
              <a:rPr lang="de-DE" altLang="de-DE" smtClean="0">
                <a:latin typeface="Arial" panose="020B0604020202020204" pitchFamily="34" charset="0"/>
              </a:rPr>
              <a:pPr/>
              <a:t>6</a:t>
            </a:fld>
            <a:endParaRPr lang="de-DE" altLang="de-DE">
              <a:latin typeface="Arial" panose="020B0604020202020204" pitchFamily="34"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4C6C131-F4D2-4E23-A1C9-CC5C6F90554F}" type="slidenum">
              <a:rPr lang="de-DE" altLang="de-DE" smtClean="0">
                <a:latin typeface="Arial" panose="020B0604020202020204" pitchFamily="34" charset="0"/>
              </a:rPr>
              <a:pPr/>
              <a:t>7</a:t>
            </a:fld>
            <a:endParaRPr lang="de-DE" altLang="de-DE">
              <a:latin typeface="Arial" panose="020B0604020202020204" pitchFamily="34"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6E3EA84-E636-4E9F-9649-609113C192EC}" type="slidenum">
              <a:rPr lang="de-DE" altLang="de-DE" smtClean="0">
                <a:latin typeface="Arial" panose="020B0604020202020204" pitchFamily="34" charset="0"/>
              </a:rPr>
              <a:pPr/>
              <a:t>8</a:t>
            </a:fld>
            <a:endParaRPr lang="de-DE" altLang="de-DE">
              <a:latin typeface="Arial" panose="020B0604020202020204" pitchFamily="34"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6EE11ED-A963-47D7-B21C-B7B5BCCD10DE}" type="slidenum">
              <a:rPr lang="de-DE" altLang="de-DE" smtClean="0">
                <a:latin typeface="Arial" panose="020B0604020202020204" pitchFamily="34" charset="0"/>
              </a:rPr>
              <a:pPr/>
              <a:t>9</a:t>
            </a:fld>
            <a:endParaRPr lang="de-DE" altLang="de-DE">
              <a:latin typeface="Arial" panose="020B0604020202020204" pitchFamily="34"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de-AT"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grpSp>
      <p:sp>
        <p:nvSpPr>
          <p:cNvPr id="81959" name="Rectangle 39"/>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de-DE" altLang="de-DE" noProof="0"/>
              <a:t>Formatvorlage des Untertitelmasters durch Klicken bearbeiten</a:t>
            </a:r>
          </a:p>
        </p:txBody>
      </p:sp>
      <p:sp>
        <p:nvSpPr>
          <p:cNvPr id="8196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de-DE" altLang="de-DE" noProof="0"/>
              <a:t>Titelmasterformat durch Klicken bearbeiten</a:t>
            </a:r>
          </a:p>
        </p:txBody>
      </p:sp>
      <p:sp>
        <p:nvSpPr>
          <p:cNvPr id="39" name="Rectangle 37"/>
          <p:cNvSpPr>
            <a:spLocks noGrp="1" noChangeArrowheads="1"/>
          </p:cNvSpPr>
          <p:nvPr>
            <p:ph type="dt" sz="half" idx="10"/>
          </p:nvPr>
        </p:nvSpPr>
        <p:spPr/>
        <p:txBody>
          <a:bodyPr/>
          <a:lstStyle>
            <a:lvl1pPr>
              <a:defRPr/>
            </a:lvl1pPr>
          </a:lstStyle>
          <a:p>
            <a:pPr>
              <a:defRPr/>
            </a:pPr>
            <a:endParaRPr lang="de-DE" altLang="de-DE"/>
          </a:p>
        </p:txBody>
      </p:sp>
      <p:sp>
        <p:nvSpPr>
          <p:cNvPr id="40" name="Rectangle 38"/>
          <p:cNvSpPr>
            <a:spLocks noGrp="1" noChangeArrowheads="1"/>
          </p:cNvSpPr>
          <p:nvPr>
            <p:ph type="ftr" sz="quarter" idx="11"/>
          </p:nvPr>
        </p:nvSpPr>
        <p:spPr/>
        <p:txBody>
          <a:bodyPr/>
          <a:lstStyle>
            <a:lvl1pPr>
              <a:defRPr/>
            </a:lvl1pPr>
          </a:lstStyle>
          <a:p>
            <a:pPr>
              <a:defRPr/>
            </a:pPr>
            <a:endParaRPr lang="de-DE" altLang="de-DE"/>
          </a:p>
        </p:txBody>
      </p:sp>
      <p:sp>
        <p:nvSpPr>
          <p:cNvPr id="41" name="Rectangle 41"/>
          <p:cNvSpPr>
            <a:spLocks noGrp="1" noChangeArrowheads="1"/>
          </p:cNvSpPr>
          <p:nvPr>
            <p:ph type="sldNum" sz="quarter" idx="12"/>
          </p:nvPr>
        </p:nvSpPr>
        <p:spPr/>
        <p:txBody>
          <a:bodyPr/>
          <a:lstStyle>
            <a:lvl1pPr>
              <a:defRPr/>
            </a:lvl1pPr>
          </a:lstStyle>
          <a:p>
            <a:pPr>
              <a:defRPr/>
            </a:pPr>
            <a:fld id="{A13E0829-D50C-4FD4-A538-BD95D3005D61}" type="slidenum">
              <a:rPr lang="de-DE" altLang="de-DE"/>
              <a:pPr>
                <a:defRPr/>
              </a:pPr>
              <a:t>‹Nr.›</a:t>
            </a:fld>
            <a:endParaRPr lang="de-DE" altLang="de-DE"/>
          </a:p>
        </p:txBody>
      </p:sp>
    </p:spTree>
    <p:extLst>
      <p:ext uri="{BB962C8B-B14F-4D97-AF65-F5344CB8AC3E}">
        <p14:creationId xmlns:p14="http://schemas.microsoft.com/office/powerpoint/2010/main" val="1167111640"/>
      </p:ext>
    </p:extLst>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41"/>
          <p:cNvSpPr>
            <a:spLocks noGrp="1" noChangeArrowheads="1"/>
          </p:cNvSpPr>
          <p:nvPr>
            <p:ph type="sldNum" sz="quarter" idx="12"/>
          </p:nvPr>
        </p:nvSpPr>
        <p:spPr>
          <a:ln/>
        </p:spPr>
        <p:txBody>
          <a:bodyPr/>
          <a:lstStyle>
            <a:lvl1pPr>
              <a:defRPr/>
            </a:lvl1pPr>
          </a:lstStyle>
          <a:p>
            <a:pPr>
              <a:defRPr/>
            </a:pPr>
            <a:fld id="{7E96C3AB-1101-4BF6-A3EB-86925657BE78}" type="slidenum">
              <a:rPr lang="de-DE" altLang="de-DE"/>
              <a:pPr>
                <a:defRPr/>
              </a:pPr>
              <a:t>‹Nr.›</a:t>
            </a:fld>
            <a:endParaRPr lang="de-DE" altLang="de-DE"/>
          </a:p>
        </p:txBody>
      </p:sp>
    </p:spTree>
    <p:extLst>
      <p:ext uri="{BB962C8B-B14F-4D97-AF65-F5344CB8AC3E}">
        <p14:creationId xmlns:p14="http://schemas.microsoft.com/office/powerpoint/2010/main" val="3457882484"/>
      </p:ext>
    </p:extLst>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41"/>
          <p:cNvSpPr>
            <a:spLocks noGrp="1" noChangeArrowheads="1"/>
          </p:cNvSpPr>
          <p:nvPr>
            <p:ph type="sldNum" sz="quarter" idx="12"/>
          </p:nvPr>
        </p:nvSpPr>
        <p:spPr>
          <a:ln/>
        </p:spPr>
        <p:txBody>
          <a:bodyPr/>
          <a:lstStyle>
            <a:lvl1pPr>
              <a:defRPr/>
            </a:lvl1pPr>
          </a:lstStyle>
          <a:p>
            <a:pPr>
              <a:defRPr/>
            </a:pPr>
            <a:fld id="{68005E38-9875-4E2D-98BA-E5973AF2D86A}" type="slidenum">
              <a:rPr lang="de-DE" altLang="de-DE"/>
              <a:pPr>
                <a:defRPr/>
              </a:pPr>
              <a:t>‹Nr.›</a:t>
            </a:fld>
            <a:endParaRPr lang="de-DE" altLang="de-DE"/>
          </a:p>
        </p:txBody>
      </p:sp>
    </p:spTree>
    <p:extLst>
      <p:ext uri="{BB962C8B-B14F-4D97-AF65-F5344CB8AC3E}">
        <p14:creationId xmlns:p14="http://schemas.microsoft.com/office/powerpoint/2010/main" val="52207209"/>
      </p:ext>
    </p:extLst>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41"/>
          <p:cNvSpPr>
            <a:spLocks noGrp="1" noChangeArrowheads="1"/>
          </p:cNvSpPr>
          <p:nvPr>
            <p:ph type="sldNum" sz="quarter" idx="12"/>
          </p:nvPr>
        </p:nvSpPr>
        <p:spPr>
          <a:ln/>
        </p:spPr>
        <p:txBody>
          <a:bodyPr/>
          <a:lstStyle>
            <a:lvl1pPr>
              <a:defRPr/>
            </a:lvl1pPr>
          </a:lstStyle>
          <a:p>
            <a:pPr>
              <a:defRPr/>
            </a:pPr>
            <a:fld id="{71408D5B-B88E-4F62-AF8F-448848B16404}" type="slidenum">
              <a:rPr lang="de-DE" altLang="de-DE"/>
              <a:pPr>
                <a:defRPr/>
              </a:pPr>
              <a:t>‹Nr.›</a:t>
            </a:fld>
            <a:endParaRPr lang="de-DE" altLang="de-DE"/>
          </a:p>
        </p:txBody>
      </p:sp>
    </p:spTree>
    <p:extLst>
      <p:ext uri="{BB962C8B-B14F-4D97-AF65-F5344CB8AC3E}">
        <p14:creationId xmlns:p14="http://schemas.microsoft.com/office/powerpoint/2010/main" val="2478606861"/>
      </p:ext>
    </p:extLst>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41"/>
          <p:cNvSpPr>
            <a:spLocks noGrp="1" noChangeArrowheads="1"/>
          </p:cNvSpPr>
          <p:nvPr>
            <p:ph type="sldNum" sz="quarter" idx="12"/>
          </p:nvPr>
        </p:nvSpPr>
        <p:spPr>
          <a:ln/>
        </p:spPr>
        <p:txBody>
          <a:bodyPr/>
          <a:lstStyle>
            <a:lvl1pPr>
              <a:defRPr/>
            </a:lvl1pPr>
          </a:lstStyle>
          <a:p>
            <a:pPr>
              <a:defRPr/>
            </a:pPr>
            <a:fld id="{49885AF8-A2ED-440C-99F1-1868C654832F}" type="slidenum">
              <a:rPr lang="de-DE" altLang="de-DE"/>
              <a:pPr>
                <a:defRPr/>
              </a:pPr>
              <a:t>‹Nr.›</a:t>
            </a:fld>
            <a:endParaRPr lang="de-DE" altLang="de-DE"/>
          </a:p>
        </p:txBody>
      </p:sp>
    </p:spTree>
    <p:extLst>
      <p:ext uri="{BB962C8B-B14F-4D97-AF65-F5344CB8AC3E}">
        <p14:creationId xmlns:p14="http://schemas.microsoft.com/office/powerpoint/2010/main" val="2371446597"/>
      </p:ext>
    </p:extLst>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307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41"/>
          <p:cNvSpPr>
            <a:spLocks noGrp="1" noChangeArrowheads="1"/>
          </p:cNvSpPr>
          <p:nvPr>
            <p:ph type="sldNum" sz="quarter" idx="12"/>
          </p:nvPr>
        </p:nvSpPr>
        <p:spPr>
          <a:ln/>
        </p:spPr>
        <p:txBody>
          <a:bodyPr/>
          <a:lstStyle>
            <a:lvl1pPr>
              <a:defRPr/>
            </a:lvl1pPr>
          </a:lstStyle>
          <a:p>
            <a:pPr>
              <a:defRPr/>
            </a:pPr>
            <a:fld id="{C8C5AB1C-AAFA-4DEA-BCDD-2597D3BCE7E1}" type="slidenum">
              <a:rPr lang="de-DE" altLang="de-DE"/>
              <a:pPr>
                <a:defRPr/>
              </a:pPr>
              <a:t>‹Nr.›</a:t>
            </a:fld>
            <a:endParaRPr lang="de-DE" altLang="de-DE"/>
          </a:p>
        </p:txBody>
      </p:sp>
    </p:spTree>
    <p:extLst>
      <p:ext uri="{BB962C8B-B14F-4D97-AF65-F5344CB8AC3E}">
        <p14:creationId xmlns:p14="http://schemas.microsoft.com/office/powerpoint/2010/main" val="1502787033"/>
      </p:ext>
    </p:extLst>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41"/>
          <p:cNvSpPr>
            <a:spLocks noGrp="1" noChangeArrowheads="1"/>
          </p:cNvSpPr>
          <p:nvPr>
            <p:ph type="sldNum" sz="quarter" idx="12"/>
          </p:nvPr>
        </p:nvSpPr>
        <p:spPr>
          <a:ln/>
        </p:spPr>
        <p:txBody>
          <a:bodyPr/>
          <a:lstStyle>
            <a:lvl1pPr>
              <a:defRPr/>
            </a:lvl1pPr>
          </a:lstStyle>
          <a:p>
            <a:pPr>
              <a:defRPr/>
            </a:pPr>
            <a:fld id="{855323F0-9C3E-4CF0-9D00-95872D4058A7}" type="slidenum">
              <a:rPr lang="de-DE" altLang="de-DE"/>
              <a:pPr>
                <a:defRPr/>
              </a:pPr>
              <a:t>‹Nr.›</a:t>
            </a:fld>
            <a:endParaRPr lang="de-DE" altLang="de-DE"/>
          </a:p>
        </p:txBody>
      </p:sp>
    </p:spTree>
    <p:extLst>
      <p:ext uri="{BB962C8B-B14F-4D97-AF65-F5344CB8AC3E}">
        <p14:creationId xmlns:p14="http://schemas.microsoft.com/office/powerpoint/2010/main" val="4048565068"/>
      </p:ext>
    </p:extLst>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41"/>
          <p:cNvSpPr>
            <a:spLocks noGrp="1" noChangeArrowheads="1"/>
          </p:cNvSpPr>
          <p:nvPr>
            <p:ph type="sldNum" sz="quarter" idx="12"/>
          </p:nvPr>
        </p:nvSpPr>
        <p:spPr>
          <a:ln/>
        </p:spPr>
        <p:txBody>
          <a:bodyPr/>
          <a:lstStyle>
            <a:lvl1pPr>
              <a:defRPr/>
            </a:lvl1pPr>
          </a:lstStyle>
          <a:p>
            <a:pPr>
              <a:defRPr/>
            </a:pPr>
            <a:fld id="{6C994CBF-7BFF-4231-AF24-537CE0EF03B6}" type="slidenum">
              <a:rPr lang="de-DE" altLang="de-DE"/>
              <a:pPr>
                <a:defRPr/>
              </a:pPr>
              <a:t>‹Nr.›</a:t>
            </a:fld>
            <a:endParaRPr lang="de-DE" altLang="de-DE"/>
          </a:p>
        </p:txBody>
      </p:sp>
    </p:spTree>
    <p:extLst>
      <p:ext uri="{BB962C8B-B14F-4D97-AF65-F5344CB8AC3E}">
        <p14:creationId xmlns:p14="http://schemas.microsoft.com/office/powerpoint/2010/main" val="3630652876"/>
      </p:ext>
    </p:extLst>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41"/>
          <p:cNvSpPr>
            <a:spLocks noGrp="1" noChangeArrowheads="1"/>
          </p:cNvSpPr>
          <p:nvPr>
            <p:ph type="sldNum" sz="quarter" idx="12"/>
          </p:nvPr>
        </p:nvSpPr>
        <p:spPr>
          <a:ln/>
        </p:spPr>
        <p:txBody>
          <a:bodyPr/>
          <a:lstStyle>
            <a:lvl1pPr>
              <a:defRPr/>
            </a:lvl1pPr>
          </a:lstStyle>
          <a:p>
            <a:pPr>
              <a:defRPr/>
            </a:pPr>
            <a:fld id="{76D14CA8-8849-4C9E-B623-02B5D44EC284}" type="slidenum">
              <a:rPr lang="de-DE" altLang="de-DE"/>
              <a:pPr>
                <a:defRPr/>
              </a:pPr>
              <a:t>‹Nr.›</a:t>
            </a:fld>
            <a:endParaRPr lang="de-DE" altLang="de-DE"/>
          </a:p>
        </p:txBody>
      </p:sp>
    </p:spTree>
    <p:extLst>
      <p:ext uri="{BB962C8B-B14F-4D97-AF65-F5344CB8AC3E}">
        <p14:creationId xmlns:p14="http://schemas.microsoft.com/office/powerpoint/2010/main" val="333943111"/>
      </p:ext>
    </p:extLst>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41"/>
          <p:cNvSpPr>
            <a:spLocks noGrp="1" noChangeArrowheads="1"/>
          </p:cNvSpPr>
          <p:nvPr>
            <p:ph type="sldNum" sz="quarter" idx="12"/>
          </p:nvPr>
        </p:nvSpPr>
        <p:spPr>
          <a:ln/>
        </p:spPr>
        <p:txBody>
          <a:bodyPr/>
          <a:lstStyle>
            <a:lvl1pPr>
              <a:defRPr/>
            </a:lvl1pPr>
          </a:lstStyle>
          <a:p>
            <a:pPr>
              <a:defRPr/>
            </a:pPr>
            <a:fld id="{C106D558-E3AF-4274-87D4-12D12F4EED4B}" type="slidenum">
              <a:rPr lang="de-DE" altLang="de-DE"/>
              <a:pPr>
                <a:defRPr/>
              </a:pPr>
              <a:t>‹Nr.›</a:t>
            </a:fld>
            <a:endParaRPr lang="de-DE" altLang="de-DE"/>
          </a:p>
        </p:txBody>
      </p:sp>
    </p:spTree>
    <p:extLst>
      <p:ext uri="{BB962C8B-B14F-4D97-AF65-F5344CB8AC3E}">
        <p14:creationId xmlns:p14="http://schemas.microsoft.com/office/powerpoint/2010/main" val="933892382"/>
      </p:ext>
    </p:extLst>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39"/>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40"/>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41"/>
          <p:cNvSpPr>
            <a:spLocks noGrp="1" noChangeArrowheads="1"/>
          </p:cNvSpPr>
          <p:nvPr>
            <p:ph type="sldNum" sz="quarter" idx="12"/>
          </p:nvPr>
        </p:nvSpPr>
        <p:spPr>
          <a:ln/>
        </p:spPr>
        <p:txBody>
          <a:bodyPr/>
          <a:lstStyle>
            <a:lvl1pPr>
              <a:defRPr/>
            </a:lvl1pPr>
          </a:lstStyle>
          <a:p>
            <a:pPr>
              <a:defRPr/>
            </a:pPr>
            <a:fld id="{1A488A62-F9C0-44E9-AA3B-ED4AD6376402}" type="slidenum">
              <a:rPr lang="de-DE" altLang="de-DE"/>
              <a:pPr>
                <a:defRPr/>
              </a:pPr>
              <a:t>‹Nr.›</a:t>
            </a:fld>
            <a:endParaRPr lang="de-DE" altLang="de-DE"/>
          </a:p>
        </p:txBody>
      </p:sp>
    </p:spTree>
    <p:extLst>
      <p:ext uri="{BB962C8B-B14F-4D97-AF65-F5344CB8AC3E}">
        <p14:creationId xmlns:p14="http://schemas.microsoft.com/office/powerpoint/2010/main" val="756267872"/>
      </p:ext>
    </p:extLst>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808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0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0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1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2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2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2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2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2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de-AT"/>
            </a:p>
          </p:txBody>
        </p:sp>
        <p:sp>
          <p:nvSpPr>
            <p:cNvPr id="8093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sp>
          <p:nvSpPr>
            <p:cNvPr id="8093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AT"/>
            </a:p>
          </p:txBody>
        </p:sp>
      </p:grpSp>
      <p:sp>
        <p:nvSpPr>
          <p:cNvPr id="8093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8093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8093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ltLang="de-DE"/>
          </a:p>
        </p:txBody>
      </p:sp>
      <p:sp>
        <p:nvSpPr>
          <p:cNvPr id="8093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de-DE" altLang="de-DE"/>
          </a:p>
        </p:txBody>
      </p:sp>
      <p:sp>
        <p:nvSpPr>
          <p:cNvPr id="8093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E481A9A-18BF-43EC-9FBA-EE81026FA8EC}" type="slidenum">
              <a:rPr lang="de-DE" altLang="de-DE"/>
              <a:pPr>
                <a:defRPr/>
              </a:pPr>
              <a:t>‹Nr.›</a:t>
            </a:fld>
            <a:endParaRPr lang="de-DE" altLang="de-DE"/>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med">
    <p:blinds dir="vert"/>
  </p:transition>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subTitle" idx="1"/>
          </p:nvPr>
        </p:nvSpPr>
        <p:spPr>
          <a:xfrm>
            <a:off x="179388" y="260350"/>
            <a:ext cx="8964612" cy="6170613"/>
          </a:xfrm>
        </p:spPr>
        <p:txBody>
          <a:bodyPr/>
          <a:lstStyle/>
          <a:p>
            <a:pPr eaLnBrk="1" hangingPunct="1">
              <a:lnSpc>
                <a:spcPct val="90000"/>
              </a:lnSpc>
              <a:defRPr/>
            </a:pPr>
            <a:r>
              <a:rPr lang="de-DE" altLang="de-DE" sz="4000" dirty="0"/>
              <a:t>Referent:</a:t>
            </a:r>
          </a:p>
          <a:p>
            <a:pPr eaLnBrk="1" hangingPunct="1">
              <a:lnSpc>
                <a:spcPct val="90000"/>
              </a:lnSpc>
              <a:defRPr/>
            </a:pPr>
            <a:r>
              <a:rPr lang="de-DE" altLang="de-DE" sz="4000" dirty="0"/>
              <a:t>Josef Gary Fuchsbauer</a:t>
            </a:r>
          </a:p>
          <a:p>
            <a:pPr eaLnBrk="1" hangingPunct="1">
              <a:lnSpc>
                <a:spcPct val="90000"/>
              </a:lnSpc>
              <a:defRPr/>
            </a:pPr>
            <a:r>
              <a:rPr lang="de-DE" altLang="de-DE" dirty="0"/>
              <a:t>Math.- u. </a:t>
            </a:r>
            <a:r>
              <a:rPr lang="de-DE" altLang="de-DE" dirty="0" err="1"/>
              <a:t>RK</a:t>
            </a:r>
            <a:r>
              <a:rPr lang="de-DE" altLang="de-DE" dirty="0"/>
              <a:t>-Lehrer,</a:t>
            </a:r>
            <a:br>
              <a:rPr lang="de-DE" altLang="de-DE" dirty="0"/>
            </a:br>
            <a:r>
              <a:rPr lang="de-DE" altLang="de-DE" dirty="0"/>
              <a:t>DA-Mitglied u. </a:t>
            </a:r>
            <a:r>
              <a:rPr lang="de-DE" altLang="de-DE" dirty="0" err="1"/>
              <a:t>GBA</a:t>
            </a:r>
            <a:r>
              <a:rPr lang="de-DE" altLang="de-DE" dirty="0"/>
              <a:t>-Vors. am </a:t>
            </a:r>
            <a:r>
              <a:rPr lang="de-DE" altLang="de-DE" dirty="0" err="1"/>
              <a:t>LiTec</a:t>
            </a:r>
            <a:r>
              <a:rPr lang="de-DE" altLang="de-DE" dirty="0"/>
              <a:t>,</a:t>
            </a:r>
            <a:br>
              <a:rPr lang="de-DE" altLang="de-DE" dirty="0"/>
            </a:br>
            <a:r>
              <a:rPr lang="de-DE" altLang="de-DE" dirty="0"/>
              <a:t>Koordinator Schulversuch </a:t>
            </a:r>
            <a:r>
              <a:rPr lang="de-DE" altLang="de-DE" dirty="0" err="1"/>
              <a:t>Lehre+HTL-B</a:t>
            </a:r>
            <a:r>
              <a:rPr lang="de-DE" altLang="de-DE" dirty="0"/>
              <a:t>,</a:t>
            </a:r>
            <a:br>
              <a:rPr lang="de-DE" altLang="de-DE" dirty="0"/>
            </a:br>
            <a:r>
              <a:rPr lang="de-DE" altLang="de-DE" dirty="0"/>
              <a:t>Vors. </a:t>
            </a:r>
            <a:r>
              <a:rPr lang="de-DE" altLang="de-DE" dirty="0" err="1"/>
              <a:t>Stv</a:t>
            </a:r>
            <a:r>
              <a:rPr lang="de-DE" altLang="de-DE" dirty="0"/>
              <a:t>. in </a:t>
            </a:r>
            <a:r>
              <a:rPr lang="de-DE" altLang="de-DE" dirty="0" err="1"/>
              <a:t>BMHS-ZA</a:t>
            </a:r>
            <a:r>
              <a:rPr lang="de-DE" altLang="de-DE" dirty="0"/>
              <a:t> und -Gewerkschaft,</a:t>
            </a:r>
            <a:br>
              <a:rPr lang="de-DE" altLang="de-DE" dirty="0"/>
            </a:br>
            <a:r>
              <a:rPr lang="de-DE" altLang="de-DE" dirty="0"/>
              <a:t>Mitglied der </a:t>
            </a:r>
            <a:r>
              <a:rPr lang="de-DE" altLang="de-DE" dirty="0" err="1"/>
              <a:t>GÖD-Bundeskonferenz+ARGE-Lehr</a:t>
            </a:r>
            <a:r>
              <a:rPr lang="de-DE" altLang="de-DE" dirty="0"/>
              <a:t>.</a:t>
            </a:r>
            <a:br>
              <a:rPr lang="de-DE" altLang="de-DE" dirty="0"/>
            </a:br>
            <a:br>
              <a:rPr lang="de-DE" altLang="de-DE" dirty="0"/>
            </a:br>
            <a:r>
              <a:rPr lang="de-DE" altLang="de-DE" sz="4000" dirty="0"/>
              <a:t>Rückfragen, Anliegen an:</a:t>
            </a:r>
            <a:br>
              <a:rPr lang="de-DE" altLang="de-DE" sz="4000" dirty="0"/>
            </a:br>
            <a:endParaRPr lang="de-DE" altLang="de-DE" sz="2000" dirty="0"/>
          </a:p>
          <a:p>
            <a:pPr eaLnBrk="1" hangingPunct="1">
              <a:lnSpc>
                <a:spcPct val="90000"/>
              </a:lnSpc>
              <a:defRPr/>
            </a:pPr>
            <a:r>
              <a:rPr lang="de-DE" altLang="de-DE" sz="4000" dirty="0"/>
              <a:t>0680 2124358</a:t>
            </a:r>
            <a:br>
              <a:rPr lang="de-DE" altLang="de-DE" sz="4000" dirty="0"/>
            </a:br>
            <a:r>
              <a:rPr lang="de-DE" altLang="de-DE" sz="4000" dirty="0"/>
              <a:t>fuchsbauer@oeli-ug.at</a:t>
            </a:r>
            <a:endParaRPr lang="de-DE" altLang="de-DE" dirty="0"/>
          </a:p>
        </p:txBody>
      </p:sp>
    </p:spTree>
  </p:cSld>
  <p:clrMapOvr>
    <a:masterClrMapping/>
  </p:clrMapOvr>
  <p:transition spd="med">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44450"/>
            <a:ext cx="9144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Schulgemeinschaftsausschuss (</a:t>
            </a:r>
            <a:r>
              <a:rPr lang="de-DE" sz="2800" b="1" dirty="0" err="1">
                <a:effectLst/>
                <a:latin typeface="Arial" panose="020B0604020202020204" pitchFamily="34" charset="0"/>
              </a:rPr>
              <a:t>SGA</a:t>
            </a:r>
            <a:r>
              <a:rPr lang="de-DE" sz="2800" b="1" dirty="0">
                <a:effectLst/>
                <a:latin typeface="Arial" panose="020B0604020202020204" pitchFamily="34" charset="0"/>
              </a:rPr>
              <a:t>), Schulforum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a:t>
            </a:r>
            <a:br>
              <a:rPr lang="de-DE" sz="2000" b="1" dirty="0">
                <a:effectLst/>
                <a:latin typeface="Arial" panose="020B0604020202020204" pitchFamily="34" charset="0"/>
              </a:rPr>
            </a:br>
            <a:r>
              <a:rPr lang="de-DE" sz="1800" b="1" dirty="0">
                <a:effectLst/>
                <a:latin typeface="Arial" panose="020B0604020202020204" pitchFamily="34" charset="0"/>
              </a:rPr>
              <a:t>- </a:t>
            </a:r>
            <a:r>
              <a:rPr lang="de-AT" sz="1800" dirty="0">
                <a:effectLst/>
              </a:rPr>
              <a:t>sind </a:t>
            </a:r>
            <a:r>
              <a:rPr lang="de-AT" sz="1800" b="1" dirty="0">
                <a:effectLst/>
              </a:rPr>
              <a:t>beschlussfähig</a:t>
            </a:r>
            <a:r>
              <a:rPr lang="de-AT" sz="1800" dirty="0">
                <a:effectLst/>
              </a:rPr>
              <a:t>, wenn mindestens </a:t>
            </a:r>
            <a:r>
              <a:rPr lang="de-AT" sz="1800" b="1" dirty="0">
                <a:effectLst/>
              </a:rPr>
              <a:t>zwei Drittel </a:t>
            </a:r>
            <a:r>
              <a:rPr lang="de-AT" sz="1800" dirty="0">
                <a:effectLst/>
              </a:rPr>
              <a:t>der Mitglieder mit beschließender Stimme und mindestens je ein Mitglied der im Ausschuss vertretenen Gruppen </a:t>
            </a:r>
            <a:r>
              <a:rPr lang="de-AT" sz="1800" b="1" dirty="0">
                <a:effectLst/>
              </a:rPr>
              <a:t>anwesend</a:t>
            </a:r>
            <a:r>
              <a:rPr lang="de-AT" sz="1800" dirty="0">
                <a:effectLst/>
              </a:rPr>
              <a:t> sind; </a:t>
            </a:r>
            <a:r>
              <a:rPr lang="de-AT" sz="1200" dirty="0">
                <a:effectLst/>
              </a:rPr>
              <a:t>an lehrgangsmäßigen und saisonmäßigen Berufsschulen ist der </a:t>
            </a:r>
            <a:r>
              <a:rPr lang="de-AT" sz="1200" dirty="0" err="1">
                <a:effectLst/>
              </a:rPr>
              <a:t>SGA</a:t>
            </a:r>
            <a:r>
              <a:rPr lang="de-AT" sz="1200" dirty="0">
                <a:effectLst/>
              </a:rPr>
              <a:t> nach einer halben Stunde beschlussfähig</a:t>
            </a:r>
            <a:r>
              <a:rPr lang="de-AT" sz="1800" dirty="0">
                <a:effectLst/>
              </a:rPr>
              <a:t>. Bei Stimmengleichheit in Fällen, die einer Entscheidung bedürfen, entscheidet d. Schulleiter/in; in Beratungsangelegenheiten gilt der Antrag als abgelehnt</a:t>
            </a:r>
            <a:r>
              <a:rPr lang="de-DE" sz="1800" b="1" dirty="0">
                <a:effectLst/>
                <a:latin typeface="Arial" panose="020B0604020202020204" pitchFamily="34" charset="0"/>
              </a:rPr>
              <a:t>.</a:t>
            </a:r>
          </a:p>
          <a:p>
            <a:pPr>
              <a:defRPr/>
            </a:pPr>
            <a:r>
              <a:rPr lang="de-DE" sz="400" b="1" dirty="0">
                <a:effectLst/>
                <a:latin typeface="Arial" panose="020B0604020202020204" pitchFamily="34" charset="0"/>
              </a:rPr>
              <a:t>. </a:t>
            </a:r>
            <a:br>
              <a:rPr lang="de-DE" sz="2000" b="1" dirty="0">
                <a:effectLst/>
                <a:latin typeface="Arial" panose="020B0604020202020204" pitchFamily="34" charset="0"/>
              </a:rPr>
            </a:br>
            <a:r>
              <a:rPr lang="de-DE" sz="2000" b="1" dirty="0">
                <a:effectLst/>
                <a:latin typeface="Arial" panose="020B0604020202020204" pitchFamily="34" charset="0"/>
              </a:rPr>
              <a:t>- </a:t>
            </a:r>
            <a:r>
              <a:rPr lang="de-AT" sz="1800" dirty="0">
                <a:effectLst/>
              </a:rPr>
              <a:t>Die bisher manchmal </a:t>
            </a:r>
            <a:r>
              <a:rPr lang="de-AT" sz="1800" b="1" dirty="0">
                <a:effectLst/>
              </a:rPr>
              <a:t>erforderliche 2/3-Mehrheit </a:t>
            </a:r>
            <a:r>
              <a:rPr lang="de-AT" sz="1800" dirty="0">
                <a:effectLst/>
              </a:rPr>
              <a:t>in jeder Kurie wird </a:t>
            </a:r>
            <a:r>
              <a:rPr lang="de-AT" sz="1800" b="1" dirty="0">
                <a:effectLst/>
              </a:rPr>
              <a:t>gestrichen.</a:t>
            </a:r>
            <a:endParaRPr lang="de-DE" sz="1800" b="1" dirty="0">
              <a:effectLst/>
              <a:latin typeface="Arial" panose="020B0604020202020204" pitchFamily="34" charset="0"/>
            </a:endParaRPr>
          </a:p>
          <a:p>
            <a:pPr>
              <a:defRPr/>
            </a:pPr>
            <a:r>
              <a:rPr lang="de-DE" sz="400" b="1" dirty="0">
                <a:effectLst/>
                <a:latin typeface="Arial" panose="020B0604020202020204" pitchFamily="34" charset="0"/>
              </a:rPr>
              <a:t>.</a:t>
            </a:r>
          </a:p>
          <a:p>
            <a:pPr>
              <a:defRPr/>
            </a:pPr>
            <a:r>
              <a:rPr lang="de-DE" sz="1800" b="1" dirty="0">
                <a:effectLst/>
                <a:latin typeface="Arial" panose="020B0604020202020204" pitchFamily="34" charset="0"/>
              </a:rPr>
              <a:t>- </a:t>
            </a:r>
            <a:r>
              <a:rPr lang="de-AT" sz="1800" b="1" dirty="0">
                <a:effectLst/>
                <a:latin typeface="Arial" panose="020B0604020202020204" pitchFamily="34" charset="0"/>
              </a:rPr>
              <a:t>Streichung </a:t>
            </a:r>
            <a:r>
              <a:rPr lang="de-AT" sz="1800" dirty="0">
                <a:effectLst/>
                <a:latin typeface="Arial" panose="020B0604020202020204" pitchFamily="34" charset="0"/>
              </a:rPr>
              <a:t>von</a:t>
            </a:r>
            <a:r>
              <a:rPr lang="de-AT" sz="1800" b="1" dirty="0">
                <a:effectLst/>
                <a:latin typeface="Arial" panose="020B0604020202020204" pitchFamily="34" charset="0"/>
              </a:rPr>
              <a:t> Entscheidungsbefugnissen</a:t>
            </a:r>
            <a:r>
              <a:rPr lang="de-AT" sz="1800" dirty="0">
                <a:effectLst/>
                <a:latin typeface="Arial" panose="020B0604020202020204" pitchFamily="34" charset="0"/>
              </a:rPr>
              <a:t>: Festlegung schulautonomer Reihungskriterien für Aufnahmeverfahren; Festlegung v. Eröffnungs-/Teilungszahlen</a:t>
            </a:r>
            <a:r>
              <a:rPr lang="de-AT" sz="1800" b="1" dirty="0">
                <a:effectLst/>
              </a:rPr>
              <a:t>.</a:t>
            </a:r>
            <a:endParaRPr lang="de-DE" sz="1800" b="1" dirty="0">
              <a:effectLst/>
              <a:latin typeface="Arial" panose="020B0604020202020204" pitchFamily="34" charset="0"/>
            </a:endParaRPr>
          </a:p>
          <a:p>
            <a:pPr>
              <a:defRPr/>
            </a:pPr>
            <a:r>
              <a:rPr lang="de-DE" sz="400" b="1" dirty="0">
                <a:effectLst/>
                <a:latin typeface="Arial" panose="020B0604020202020204" pitchFamily="34" charset="0"/>
              </a:rPr>
              <a:t>.</a:t>
            </a:r>
          </a:p>
          <a:p>
            <a:pPr>
              <a:defRPr/>
            </a:pPr>
            <a:r>
              <a:rPr lang="de-DE" sz="1800" b="1" dirty="0">
                <a:effectLst/>
                <a:latin typeface="Arial" panose="020B0604020202020204" pitchFamily="34" charset="0"/>
              </a:rPr>
              <a:t>- Auch i</a:t>
            </a:r>
            <a:r>
              <a:rPr lang="de-AT" sz="1800" b="1" dirty="0">
                <a:effectLst/>
              </a:rPr>
              <a:t>n </a:t>
            </a:r>
            <a:r>
              <a:rPr lang="de-AT" sz="1800" b="1" dirty="0" err="1">
                <a:effectLst/>
              </a:rPr>
              <a:t>AHS</a:t>
            </a:r>
            <a:r>
              <a:rPr lang="de-AT" sz="1800" b="1" dirty="0">
                <a:effectLst/>
              </a:rPr>
              <a:t> </a:t>
            </a:r>
            <a:r>
              <a:rPr lang="de-AT" sz="1800" dirty="0">
                <a:effectLst/>
              </a:rPr>
              <a:t>ist für jede Klasse der Unterstufe ein </a:t>
            </a:r>
            <a:r>
              <a:rPr lang="de-AT" sz="1800" b="1" dirty="0">
                <a:effectLst/>
              </a:rPr>
              <a:t>Klassenforum</a:t>
            </a:r>
            <a:r>
              <a:rPr lang="de-AT" sz="1800" dirty="0">
                <a:effectLst/>
              </a:rPr>
              <a:t> einzurichten</a:t>
            </a:r>
            <a:r>
              <a:rPr lang="de-DE" sz="1800" b="1" dirty="0">
                <a:effectLst/>
                <a:latin typeface="Arial" panose="020B0604020202020204" pitchFamily="34" charset="0"/>
              </a:rPr>
              <a:t>. </a:t>
            </a:r>
            <a:br>
              <a:rPr lang="de-DE" sz="1800" b="1" dirty="0">
                <a:effectLst/>
                <a:latin typeface="Arial" panose="020B0604020202020204" pitchFamily="34" charset="0"/>
              </a:rPr>
            </a:br>
            <a:r>
              <a:rPr lang="de-DE" sz="400" b="1" dirty="0">
                <a:effectLst/>
                <a:latin typeface="Arial" panose="020B0604020202020204" pitchFamily="34" charset="0"/>
              </a:rPr>
              <a:t>.</a:t>
            </a:r>
          </a:p>
          <a:p>
            <a:pPr>
              <a:defRPr/>
            </a:pPr>
            <a:r>
              <a:rPr lang="de-DE" sz="1800" b="1" dirty="0">
                <a:effectLst/>
                <a:latin typeface="Arial" panose="020B0604020202020204" pitchFamily="34" charset="0"/>
              </a:rPr>
              <a:t>- Mitglieder im Klassenforum sind mit Stimmrecht: KV, alle </a:t>
            </a:r>
            <a:r>
              <a:rPr lang="de-DE" sz="1800" b="1" dirty="0" err="1">
                <a:effectLst/>
                <a:latin typeface="Arial" panose="020B0604020202020204" pitchFamily="34" charset="0"/>
              </a:rPr>
              <a:t>Erziehungsberech-tigten</a:t>
            </a:r>
            <a:r>
              <a:rPr lang="de-DE" sz="1800" dirty="0">
                <a:effectLst/>
                <a:latin typeface="Arial" panose="020B0604020202020204" pitchFamily="34" charset="0"/>
              </a:rPr>
              <a:t> der </a:t>
            </a:r>
            <a:r>
              <a:rPr lang="de-DE" sz="1800" dirty="0" err="1">
                <a:effectLst/>
                <a:latin typeface="Arial" panose="020B0604020202020204" pitchFamily="34" charset="0"/>
              </a:rPr>
              <a:t>SchülerInnen</a:t>
            </a:r>
            <a:r>
              <a:rPr lang="de-DE" sz="1800" dirty="0">
                <a:effectLst/>
                <a:latin typeface="Arial" panose="020B0604020202020204" pitchFamily="34" charset="0"/>
              </a:rPr>
              <a:t> der Klasse (</a:t>
            </a:r>
            <a:r>
              <a:rPr lang="de-AT" sz="1800" dirty="0">
                <a:effectLst/>
              </a:rPr>
              <a:t>Stimmenthaltung ist unzulässig</a:t>
            </a:r>
            <a:r>
              <a:rPr lang="de-DE" sz="1800" dirty="0">
                <a:effectLst/>
                <a:latin typeface="Arial" panose="020B0604020202020204" pitchFamily="34" charset="0"/>
              </a:rPr>
              <a:t>). </a:t>
            </a:r>
            <a:br>
              <a:rPr lang="de-DE" sz="1800" dirty="0">
                <a:effectLst/>
                <a:latin typeface="Arial" panose="020B0604020202020204" pitchFamily="34" charset="0"/>
              </a:rPr>
            </a:br>
            <a:r>
              <a:rPr lang="de-DE" sz="1800" dirty="0">
                <a:effectLst/>
                <a:latin typeface="Arial" panose="020B0604020202020204" pitchFamily="34" charset="0"/>
              </a:rPr>
              <a:t>Beratend können alle </a:t>
            </a:r>
            <a:r>
              <a:rPr lang="de-DE" sz="1800" dirty="0" err="1">
                <a:effectLst/>
                <a:latin typeface="Arial" panose="020B0604020202020204" pitchFamily="34" charset="0"/>
              </a:rPr>
              <a:t>LehrerInnen</a:t>
            </a:r>
            <a:r>
              <a:rPr lang="de-DE" sz="1800" dirty="0">
                <a:effectLst/>
                <a:latin typeface="Arial" panose="020B0604020202020204" pitchFamily="34" charset="0"/>
              </a:rPr>
              <a:t> der Klasse und d. Direktor/in teilnehmen.</a:t>
            </a:r>
            <a:br>
              <a:rPr lang="de-DE" sz="1800" dirty="0">
                <a:effectLst/>
                <a:latin typeface="Arial" panose="020B0604020202020204" pitchFamily="34" charset="0"/>
              </a:rPr>
            </a:br>
            <a:r>
              <a:rPr lang="de-DE" sz="400" b="1" dirty="0">
                <a:effectLst/>
                <a:latin typeface="Arial" panose="020B0604020202020204" pitchFamily="34" charset="0"/>
              </a:rPr>
              <a:t> .</a:t>
            </a:r>
          </a:p>
          <a:p>
            <a:pPr>
              <a:defRPr/>
            </a:pPr>
            <a:r>
              <a:rPr lang="de-DE" sz="1800" b="1" dirty="0">
                <a:effectLst/>
                <a:latin typeface="Arial" panose="020B0604020202020204" pitchFamily="34" charset="0"/>
              </a:rPr>
              <a:t>- </a:t>
            </a:r>
            <a:r>
              <a:rPr lang="de-AT" sz="1800" dirty="0">
                <a:effectLst/>
              </a:rPr>
              <a:t>Das Klassenforum ist beschlussfähig, wenn der KV und die Erziehungsberechtigten von 2/3 der </a:t>
            </a:r>
            <a:r>
              <a:rPr lang="de-AT" sz="1800" dirty="0" err="1">
                <a:effectLst/>
              </a:rPr>
              <a:t>Schül</a:t>
            </a:r>
            <a:r>
              <a:rPr lang="de-AT" sz="1800" dirty="0">
                <a:effectLst/>
              </a:rPr>
              <a:t>. anwesend sind. Die Beschlussfähigkeit ist nach einer halben Stunde gegeben, wenn KV oder Dir. und mind. ein Erziehungsberechtigter anwesend sind. Bei Stimmengleichheit in Fällen, die einer Entscheidung bedürfen, entscheidet die Stimme d. KV und in Beratungsangelegenheiten gilt der Antrag als abgelehnt. Entspricht die Stimme d. KV nicht der Mehrheit, ist der Beschluss auszusetzen und geht die Zuständigkeit zur Beschlussfassung auf den Schulgemeinschaftsausschuss über.</a:t>
            </a:r>
          </a:p>
          <a:p>
            <a:pPr eaLnBrk="1" hangingPunct="1">
              <a:lnSpc>
                <a:spcPct val="90000"/>
              </a:lnSpc>
              <a:defRPr/>
            </a:pPr>
            <a:endParaRPr lang="de-AT" altLang="de-DE" b="1" dirty="0"/>
          </a:p>
        </p:txBody>
      </p:sp>
      <p:sp>
        <p:nvSpPr>
          <p:cNvPr id="3" name="Inhaltsplatzhalter 2"/>
          <p:cNvSpPr txBox="1">
            <a:spLocks/>
          </p:cNvSpPr>
          <p:nvPr/>
        </p:nvSpPr>
        <p:spPr bwMode="auto">
          <a:xfrm>
            <a:off x="7596188" y="6424613"/>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10 von 16</a:t>
            </a:r>
          </a:p>
        </p:txBody>
      </p:sp>
    </p:spTree>
  </p:cSld>
  <p:clrMapOvr>
    <a:masterClrMapping/>
  </p:clrMapOvr>
  <p:transition spd="med">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188913"/>
            <a:ext cx="9144000" cy="568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2800" b="1" dirty="0">
                <a:effectLst/>
              </a:rPr>
              <a:t>Schulclusterbeirat (</a:t>
            </a:r>
            <a:r>
              <a:rPr lang="de-AT" sz="2800" dirty="0" err="1">
                <a:effectLst/>
              </a:rPr>
              <a:t>SchUG</a:t>
            </a:r>
            <a:r>
              <a:rPr lang="de-AT" sz="2800" dirty="0">
                <a:effectLst/>
              </a:rPr>
              <a:t>, neuer § 64a</a:t>
            </a:r>
            <a:r>
              <a:rPr lang="de-AT" sz="2800" b="1" dirty="0">
                <a:effectLst/>
              </a:rPr>
              <a:t>)</a:t>
            </a:r>
            <a:br>
              <a:rPr lang="de-DE" sz="2000" b="1" dirty="0">
                <a:effectLst/>
                <a:latin typeface="Arial" panose="020B0604020202020204" pitchFamily="34" charset="0"/>
              </a:rPr>
            </a:b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AT" sz="1800" dirty="0">
                <a:effectLst/>
              </a:rPr>
              <a:t>besteht aus </a:t>
            </a:r>
            <a:r>
              <a:rPr lang="de-AT" sz="1800" b="1" dirty="0">
                <a:effectLst/>
              </a:rPr>
              <a:t>Schulclusterleiter/in</a:t>
            </a:r>
            <a:r>
              <a:rPr lang="de-AT" sz="1800" dirty="0">
                <a:effectLst/>
              </a:rPr>
              <a:t> als Vorsitzende/r (ohne Stimmrecht), </a:t>
            </a:r>
            <a:br>
              <a:rPr lang="de-AT" sz="1800" dirty="0">
                <a:effectLst/>
              </a:rPr>
            </a:br>
            <a:r>
              <a:rPr lang="de-AT" sz="1800" b="1" dirty="0">
                <a:effectLst/>
              </a:rPr>
              <a:t>Schulsprecher/in</a:t>
            </a:r>
            <a:r>
              <a:rPr lang="de-AT" sz="1800" dirty="0">
                <a:effectLst/>
              </a:rPr>
              <a:t> und je </a:t>
            </a:r>
            <a:r>
              <a:rPr lang="de-AT" sz="1800" b="1" dirty="0">
                <a:effectLst/>
              </a:rPr>
              <a:t>1 </a:t>
            </a:r>
            <a:r>
              <a:rPr lang="de-AT" sz="1800" b="1" dirty="0" err="1">
                <a:effectLst/>
              </a:rPr>
              <a:t>LehrerInnen</a:t>
            </a:r>
            <a:r>
              <a:rPr lang="de-AT" sz="1800" b="1" dirty="0">
                <a:effectLst/>
              </a:rPr>
              <a:t>- </a:t>
            </a:r>
            <a:r>
              <a:rPr lang="de-AT" sz="1800" dirty="0">
                <a:effectLst/>
              </a:rPr>
              <a:t>und </a:t>
            </a:r>
            <a:r>
              <a:rPr lang="de-AT" sz="1800" b="1" dirty="0">
                <a:effectLst/>
              </a:rPr>
              <a:t>Elternvertretung</a:t>
            </a:r>
            <a:r>
              <a:rPr lang="de-AT" sz="1800" dirty="0">
                <a:effectLst/>
              </a:rPr>
              <a:t>smitglied von jeder Schule im Cluster, von deren </a:t>
            </a:r>
            <a:r>
              <a:rPr lang="de-AT" sz="1800" dirty="0" err="1">
                <a:effectLst/>
              </a:rPr>
              <a:t>SGA</a:t>
            </a:r>
            <a:r>
              <a:rPr lang="de-AT" sz="1800" dirty="0">
                <a:effectLst/>
              </a:rPr>
              <a:t>/SF entsandt, sowie</a:t>
            </a:r>
          </a:p>
          <a:p>
            <a:pPr>
              <a:defRPr/>
            </a:pPr>
            <a:r>
              <a:rPr lang="de-AT" sz="1800" dirty="0">
                <a:effectLst/>
              </a:rPr>
              <a:t>3-8 weitere </a:t>
            </a:r>
            <a:r>
              <a:rPr lang="de-AT" sz="1800" b="1" dirty="0" err="1">
                <a:effectLst/>
              </a:rPr>
              <a:t>RepräsentantInnen</a:t>
            </a:r>
            <a:r>
              <a:rPr lang="de-AT" sz="1800" dirty="0">
                <a:effectLst/>
              </a:rPr>
              <a:t> der regionalen Kooperationspartner der außerschulischen Jugendarbeit, des Vereinswesens (Kultur, Sport usw.), der regionalen Sozialarbeit, der industriellen und gewerblichen Strukturen und der regionalen Sozialpartner, die auf Vorschlag der Clusterleitung von den </a:t>
            </a:r>
            <a:r>
              <a:rPr lang="de-AT" sz="1800" dirty="0" err="1">
                <a:effectLst/>
              </a:rPr>
              <a:t>VertreterInnen</a:t>
            </a:r>
            <a:r>
              <a:rPr lang="de-AT" sz="1800" dirty="0">
                <a:effectLst/>
              </a:rPr>
              <a:t> der </a:t>
            </a:r>
            <a:r>
              <a:rPr lang="de-AT" sz="1800" dirty="0" err="1">
                <a:effectLst/>
              </a:rPr>
              <a:t>LehrerInnen</a:t>
            </a:r>
            <a:r>
              <a:rPr lang="de-AT" sz="1800" dirty="0">
                <a:effectLst/>
              </a:rPr>
              <a:t> und der Erziehungsberechtigten für die Dauer von jeweils zwei Schuljahren bestimmt werden. </a:t>
            </a:r>
            <a:r>
              <a:rPr lang="de-DE" sz="1800" b="1" dirty="0">
                <a:effectLst/>
                <a:latin typeface="Arial" panose="020B0604020202020204" pitchFamily="34" charset="0"/>
              </a:rPr>
              <a:t> </a:t>
            </a:r>
          </a:p>
          <a:p>
            <a:pPr>
              <a:defRPr/>
            </a:pPr>
            <a:r>
              <a:rPr lang="de-DE" sz="600" b="1" dirty="0">
                <a:effectLst/>
                <a:latin typeface="Arial" panose="020B0604020202020204" pitchFamily="34" charset="0"/>
              </a:rPr>
              <a:t>.</a:t>
            </a:r>
          </a:p>
          <a:p>
            <a:pPr>
              <a:defRPr/>
            </a:pPr>
            <a:r>
              <a:rPr lang="de-AT" sz="1800" dirty="0">
                <a:effectLst/>
              </a:rPr>
              <a:t>- Neben den auf Grund anderer gesetzlicher Bestimmungen übertragenen </a:t>
            </a:r>
            <a:r>
              <a:rPr lang="de-AT" sz="1800" b="1" dirty="0">
                <a:effectLst/>
              </a:rPr>
              <a:t>Entscheidungsbefugnisse</a:t>
            </a:r>
            <a:r>
              <a:rPr lang="de-AT" sz="1800" dirty="0">
                <a:effectLst/>
              </a:rPr>
              <a:t>n obliegt dem Schulclusterbeirat die Entscheidung in den Angelegenheiten, die ihm gemäß </a:t>
            </a:r>
            <a:r>
              <a:rPr lang="de-AT" sz="1800" b="1" dirty="0">
                <a:effectLst/>
              </a:rPr>
              <a:t>von den Schul-</a:t>
            </a:r>
            <a:r>
              <a:rPr lang="de-AT" sz="1800" b="1" dirty="0" err="1">
                <a:effectLst/>
              </a:rPr>
              <a:t>SGA</a:t>
            </a:r>
            <a:r>
              <a:rPr lang="de-AT" sz="1800" b="1" dirty="0">
                <a:effectLst/>
              </a:rPr>
              <a:t>/SF übertragen </a:t>
            </a:r>
            <a:r>
              <a:rPr lang="de-AT" sz="1800" dirty="0">
                <a:effectLst/>
              </a:rPr>
              <a:t>wurden.</a:t>
            </a:r>
            <a:endParaRPr lang="de-DE" sz="1800" b="1" dirty="0">
              <a:effectLst/>
              <a:latin typeface="Arial" panose="020B0604020202020204" pitchFamily="34" charset="0"/>
            </a:endParaRPr>
          </a:p>
          <a:p>
            <a:pPr>
              <a:defRPr/>
            </a:pPr>
            <a:r>
              <a:rPr lang="de-DE" sz="600" b="1" dirty="0">
                <a:effectLst/>
                <a:latin typeface="Arial" panose="020B0604020202020204" pitchFamily="34" charset="0"/>
              </a:rPr>
              <a:t>.</a:t>
            </a:r>
          </a:p>
          <a:p>
            <a:pPr>
              <a:defRPr/>
            </a:pPr>
            <a:r>
              <a:rPr lang="de-AT" sz="1800" dirty="0">
                <a:effectLst/>
              </a:rPr>
              <a:t>- Der Schulclusterbeirat ist </a:t>
            </a:r>
            <a:r>
              <a:rPr lang="de-AT" sz="1800" b="1" dirty="0">
                <a:effectLst/>
              </a:rPr>
              <a:t>beschlussfähig</a:t>
            </a:r>
            <a:r>
              <a:rPr lang="de-AT" sz="1800" dirty="0">
                <a:effectLst/>
              </a:rPr>
              <a:t>, wenn mindestens </a:t>
            </a:r>
            <a:r>
              <a:rPr lang="de-AT" sz="1800" b="1" dirty="0">
                <a:effectLst/>
              </a:rPr>
              <a:t>zwei Drittel </a:t>
            </a:r>
            <a:r>
              <a:rPr lang="de-AT" sz="1800" dirty="0">
                <a:effectLst/>
              </a:rPr>
              <a:t>der Mitglieder mit beschließender Stimme und mindestens </a:t>
            </a:r>
            <a:r>
              <a:rPr lang="de-AT" sz="1800" b="1" dirty="0">
                <a:effectLst/>
              </a:rPr>
              <a:t>je ein Mitglied der im Schulclusterbeirat vertretenen Gruppen </a:t>
            </a:r>
            <a:r>
              <a:rPr lang="de-AT" sz="1800" dirty="0">
                <a:effectLst/>
              </a:rPr>
              <a:t>(</a:t>
            </a:r>
            <a:r>
              <a:rPr lang="de-AT" sz="1800" dirty="0" err="1">
                <a:effectLst/>
              </a:rPr>
              <a:t>Schül</a:t>
            </a:r>
            <a:r>
              <a:rPr lang="de-AT" sz="1800" dirty="0">
                <a:effectLst/>
              </a:rPr>
              <a:t>./</a:t>
            </a:r>
            <a:r>
              <a:rPr lang="de-AT" sz="1800" dirty="0" err="1">
                <a:effectLst/>
              </a:rPr>
              <a:t>Elt</a:t>
            </a:r>
            <a:r>
              <a:rPr lang="de-AT" sz="1800" dirty="0">
                <a:effectLst/>
              </a:rPr>
              <a:t>./Lehr./</a:t>
            </a:r>
            <a:r>
              <a:rPr lang="de-AT" sz="1800" dirty="0" err="1">
                <a:effectLst/>
              </a:rPr>
              <a:t>Repräs</a:t>
            </a:r>
            <a:r>
              <a:rPr lang="de-AT" sz="1800" dirty="0">
                <a:effectLst/>
              </a:rPr>
              <a:t>.) </a:t>
            </a:r>
            <a:r>
              <a:rPr lang="de-AT" sz="1800" b="1" dirty="0">
                <a:effectLst/>
              </a:rPr>
              <a:t>anwesend</a:t>
            </a:r>
            <a:r>
              <a:rPr lang="de-AT" sz="1800" dirty="0">
                <a:effectLst/>
              </a:rPr>
              <a:t> sind. Für einen Beschluss ist die unbedingte </a:t>
            </a:r>
            <a:r>
              <a:rPr lang="de-AT" sz="1800" b="1" dirty="0">
                <a:effectLst/>
              </a:rPr>
              <a:t>Mehrheit der abgegebenen Stimmen </a:t>
            </a:r>
            <a:r>
              <a:rPr lang="de-AT" sz="1800" dirty="0">
                <a:effectLst/>
              </a:rPr>
              <a:t>erforderlich. Stimmenthaltung ist unzulässig. </a:t>
            </a:r>
            <a:br>
              <a:rPr lang="de-AT" sz="1800" dirty="0">
                <a:effectLst/>
              </a:rPr>
            </a:br>
            <a:r>
              <a:rPr lang="de-AT" sz="1800" dirty="0">
                <a:effectLst/>
              </a:rPr>
              <a:t>Bei Stimmengleichheit in den Fällen, die einer Entscheidung bedürfen, entscheidet d. Leiter/in; in den Beratungsangelegenheiten gilt der Antrag als abgelehnt.</a:t>
            </a:r>
            <a:endParaRPr lang="de-AT" altLang="de-DE" b="1" dirty="0"/>
          </a:p>
        </p:txBody>
      </p:sp>
      <p:sp>
        <p:nvSpPr>
          <p:cNvPr id="3" name="Inhaltsplatzhalter 2"/>
          <p:cNvSpPr txBox="1">
            <a:spLocks/>
          </p:cNvSpPr>
          <p:nvPr/>
        </p:nvSpPr>
        <p:spPr bwMode="auto">
          <a:xfrm>
            <a:off x="7596188" y="6424613"/>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11 von 16</a:t>
            </a:r>
          </a:p>
        </p:txBody>
      </p:sp>
    </p:spTree>
  </p:cSld>
  <p:clrMapOvr>
    <a:masterClrMapping/>
  </p:clrMapOvr>
  <p:transition spd="med">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476250"/>
            <a:ext cx="9144000" cy="568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Schulversuche</a:t>
            </a:r>
            <a:r>
              <a:rPr lang="de-DE" sz="2800" dirty="0">
                <a:effectLst/>
                <a:latin typeface="Arial" panose="020B0604020202020204" pitchFamily="34" charset="0"/>
              </a:rPr>
              <a:t>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a:t>
            </a:r>
            <a:r>
              <a:rPr lang="de-AT" sz="1800" dirty="0">
                <a:effectLst/>
              </a:rPr>
              <a:t> In Angelegenheiten, die in den schulautonomen Entscheidungsbereich fallen, dürfen keine Schulversuche durchgeführt werden.</a:t>
            </a:r>
            <a:r>
              <a:rPr lang="de-DE" sz="1800" b="1" dirty="0">
                <a:effectLst/>
                <a:latin typeface="Arial" panose="020B0604020202020204" pitchFamily="34" charset="0"/>
              </a:rPr>
              <a:t> </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DE" sz="1800" b="1" dirty="0">
                <a:effectLst/>
                <a:latin typeface="Arial" panose="020B0604020202020204" pitchFamily="34" charset="0"/>
              </a:rPr>
              <a:t>-</a:t>
            </a:r>
            <a:r>
              <a:rPr lang="de-AT" sz="1800" dirty="0">
                <a:effectLst/>
              </a:rPr>
              <a:t> Die Dauer eines Schulversuches darf die Zahl der Schulstufen der Schule, an der der Schulversuch durchgeführt wird, zuzüglich zwei Schuljahre nicht übersteigen. Also sind maximal 3 Durchgänge möglich</a:t>
            </a:r>
            <a:r>
              <a:rPr lang="de-DE" sz="1800" b="1" dirty="0">
                <a:effectLst/>
                <a:latin typeface="Arial" panose="020B0604020202020204" pitchFamily="34" charset="0"/>
              </a:rPr>
              <a:t>. Dann ist </a:t>
            </a:r>
            <a:r>
              <a:rPr lang="de-DE" sz="1800" b="1" dirty="0" err="1">
                <a:effectLst/>
                <a:latin typeface="Arial" panose="020B0604020202020204" pitchFamily="34" charset="0"/>
              </a:rPr>
              <a:t>SchOG</a:t>
            </a:r>
            <a:r>
              <a:rPr lang="de-DE" sz="1800" b="1" dirty="0">
                <a:effectLst/>
                <a:latin typeface="Arial" panose="020B0604020202020204" pitchFamily="34" charset="0"/>
              </a:rPr>
              <a:t> § 7, Abs. 4, anzuwenden.</a:t>
            </a:r>
            <a:br>
              <a:rPr lang="de-DE" sz="1800" b="1" dirty="0">
                <a:effectLst/>
                <a:latin typeface="Arial" panose="020B0604020202020204" pitchFamily="34" charset="0"/>
              </a:rPr>
            </a:br>
            <a:r>
              <a:rPr lang="de-DE" sz="600" b="1" dirty="0">
                <a:effectLst/>
                <a:latin typeface="Arial" panose="020B0604020202020204" pitchFamily="34" charset="0"/>
              </a:rPr>
              <a:t> .</a:t>
            </a:r>
          </a:p>
          <a:p>
            <a:pPr>
              <a:defRPr/>
            </a:pPr>
            <a:r>
              <a:rPr lang="de-AT" sz="1800" b="1" dirty="0">
                <a:effectLst/>
              </a:rPr>
              <a:t>- </a:t>
            </a:r>
            <a:r>
              <a:rPr lang="de-AT" sz="1800" dirty="0">
                <a:effectLst/>
              </a:rPr>
              <a:t>Jeder Schulversuch ist von der zuständigen Schulbehörde zu betreuen, zu </a:t>
            </a:r>
            <a:r>
              <a:rPr lang="de-AT" sz="1800" dirty="0" err="1">
                <a:effectLst/>
              </a:rPr>
              <a:t>beaufsich-tigen</a:t>
            </a:r>
            <a:r>
              <a:rPr lang="de-AT" sz="1800" dirty="0">
                <a:effectLst/>
              </a:rPr>
              <a:t> und nach den Vorgaben der Geschäftsstelle für Qualitätsentwicklung gemäß § 5 Abs. 3 des Bundesgesetzes über die Einrichtung von Bildungsdirektionen in den Ländern zu evaluieren, wobei Einrichtungen der Lehreraus- und -fortbildung herangezogen werden können. </a:t>
            </a:r>
            <a:r>
              <a:rPr lang="de-AT" sz="1800" dirty="0" err="1">
                <a:effectLst/>
              </a:rPr>
              <a:t>Hiebei</a:t>
            </a:r>
            <a:r>
              <a:rPr lang="de-AT" sz="1800" dirty="0">
                <a:effectLst/>
              </a:rPr>
              <a:t> kommt dem Bundesinstitut für Bildungsforschung, Innovation und Entwicklung des österreichischen Schulwesens, </a:t>
            </a:r>
            <a:r>
              <a:rPr lang="de-AT" sz="1800" dirty="0" err="1">
                <a:effectLst/>
              </a:rPr>
              <a:t>BIFIE</a:t>
            </a:r>
            <a:r>
              <a:rPr lang="de-AT" sz="1800" dirty="0">
                <a:effectLst/>
              </a:rPr>
              <a:t>, beratende Tätigkeit zu.</a:t>
            </a:r>
            <a:endParaRPr lang="de-AT" sz="1800" b="1" dirty="0">
              <a:effectLst/>
            </a:endParaRPr>
          </a:p>
          <a:p>
            <a:pPr>
              <a:defRPr/>
            </a:pPr>
            <a:r>
              <a:rPr lang="de-DE" sz="800" b="1" dirty="0">
                <a:effectLst/>
                <a:latin typeface="Arial" panose="020B0604020202020204" pitchFamily="34" charset="0"/>
              </a:rPr>
              <a:t>. </a:t>
            </a:r>
          </a:p>
          <a:p>
            <a:pPr>
              <a:defRPr/>
            </a:pPr>
            <a:r>
              <a:rPr lang="de-DE" sz="1800" b="1" dirty="0">
                <a:effectLst/>
                <a:latin typeface="Arial" panose="020B0604020202020204" pitchFamily="34" charset="0"/>
              </a:rPr>
              <a:t>- </a:t>
            </a:r>
            <a:r>
              <a:rPr lang="de-DE" sz="1800" b="1" dirty="0" err="1">
                <a:effectLst/>
                <a:latin typeface="Arial" panose="020B0604020202020204" pitchFamily="34" charset="0"/>
              </a:rPr>
              <a:t>SchOG</a:t>
            </a:r>
            <a:r>
              <a:rPr lang="de-DE" sz="1800" b="1" dirty="0">
                <a:effectLst/>
                <a:latin typeface="Arial" panose="020B0604020202020204" pitchFamily="34" charset="0"/>
              </a:rPr>
              <a:t> § 7, Abs. 4: </a:t>
            </a:r>
            <a:r>
              <a:rPr lang="de-AT" sz="1800" dirty="0">
                <a:effectLst/>
              </a:rPr>
              <a:t>Nach Ablauf der im Schulversuchsplan festgelegten Dauer ist der Schulversuch nach Maßgabe der Zielerreichung in das Regelschulwesen überzuführen.</a:t>
            </a:r>
            <a:r>
              <a:rPr lang="de-DE" sz="1800" b="1" dirty="0">
                <a:effectLst/>
                <a:latin typeface="Arial" panose="020B0604020202020204" pitchFamily="34" charset="0"/>
              </a:rPr>
              <a:t> </a:t>
            </a: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Derzeitige Schulversuche </a:t>
            </a:r>
            <a:r>
              <a:rPr lang="de-AT" sz="1800" dirty="0">
                <a:effectLst/>
              </a:rPr>
              <a:t>enden zu dem in der Bewilligung vorgesehenen Zeitpunkt, spätestens jedoch mit Ablauf des 31.8.2025. </a:t>
            </a:r>
            <a:r>
              <a:rPr lang="de-DE" sz="1800" b="1" dirty="0" err="1">
                <a:effectLst/>
                <a:latin typeface="Arial" panose="020B0604020202020204" pitchFamily="34" charset="0"/>
              </a:rPr>
              <a:t>SchOG</a:t>
            </a:r>
            <a:r>
              <a:rPr lang="de-DE" sz="1800" b="1" dirty="0">
                <a:effectLst/>
                <a:latin typeface="Arial" panose="020B0604020202020204" pitchFamily="34" charset="0"/>
              </a:rPr>
              <a:t> § 7, Abs. 4, ist anzuwenden.</a:t>
            </a:r>
          </a:p>
          <a:p>
            <a:pPr eaLnBrk="1" hangingPunct="1">
              <a:lnSpc>
                <a:spcPct val="90000"/>
              </a:lnSpc>
              <a:defRPr/>
            </a:pPr>
            <a:endParaRPr lang="de-AT" altLang="de-DE" b="1" dirty="0"/>
          </a:p>
        </p:txBody>
      </p:sp>
      <p:sp>
        <p:nvSpPr>
          <p:cNvPr id="3" name="Inhaltsplatzhalter 2"/>
          <p:cNvSpPr txBox="1">
            <a:spLocks/>
          </p:cNvSpPr>
          <p:nvPr/>
        </p:nvSpPr>
        <p:spPr bwMode="auto">
          <a:xfrm>
            <a:off x="7596188" y="6237288"/>
            <a:ext cx="1450975"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12 von 16</a:t>
            </a:r>
          </a:p>
        </p:txBody>
      </p:sp>
    </p:spTree>
  </p:cSld>
  <p:clrMapOvr>
    <a:masterClrMapping/>
  </p:clrMapOvr>
  <p:transition spd="med">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188913"/>
            <a:ext cx="9144000" cy="633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Freigabe der 50-Minuten-Stunde</a:t>
            </a:r>
            <a:r>
              <a:rPr lang="de-DE" sz="2800" dirty="0">
                <a:effectLst/>
                <a:latin typeface="Arial" panose="020B0604020202020204" pitchFamily="34" charset="0"/>
              </a:rPr>
              <a:t>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AT" sz="1800" dirty="0">
                <a:effectLst/>
              </a:rPr>
              <a:t>Die Dauer von Unterrichtseinheiten kann flexibel gewählt werden.</a:t>
            </a:r>
            <a:r>
              <a:rPr lang="de-DE" sz="1800" b="1" dirty="0">
                <a:effectLst/>
                <a:latin typeface="Arial" panose="020B0604020202020204" pitchFamily="34" charset="0"/>
              </a:rPr>
              <a:t> </a:t>
            </a:r>
          </a:p>
          <a:p>
            <a:pPr>
              <a:defRPr/>
            </a:pPr>
            <a:r>
              <a:rPr lang="de-DE" sz="600" b="1" dirty="0">
                <a:effectLst/>
                <a:latin typeface="Arial" panose="020B0604020202020204" pitchFamily="34" charset="0"/>
              </a:rPr>
              <a:t>.</a:t>
            </a:r>
          </a:p>
          <a:p>
            <a:pPr>
              <a:defRPr/>
            </a:pPr>
            <a:r>
              <a:rPr lang="de-AT" sz="1800" dirty="0">
                <a:effectLst/>
              </a:rPr>
              <a:t>- Die </a:t>
            </a:r>
            <a:r>
              <a:rPr lang="de-AT" sz="1800" b="1" dirty="0">
                <a:effectLst/>
              </a:rPr>
              <a:t>50-Minuten-Stunde dient als Berechnungsgröße</a:t>
            </a:r>
            <a:r>
              <a:rPr lang="de-AT" sz="1800" dirty="0">
                <a:effectLst/>
              </a:rPr>
              <a:t>.</a:t>
            </a:r>
            <a:r>
              <a:rPr lang="de-DE" sz="1800" b="1" dirty="0">
                <a:effectLst/>
                <a:latin typeface="Arial" panose="020B0604020202020204" pitchFamily="34" charset="0"/>
              </a:rPr>
              <a:t> </a:t>
            </a:r>
          </a:p>
          <a:p>
            <a:pPr>
              <a:defRPr/>
            </a:pPr>
            <a:r>
              <a:rPr lang="de-DE" sz="600" b="1" dirty="0">
                <a:effectLst/>
                <a:latin typeface="Arial" panose="020B0604020202020204" pitchFamily="34" charset="0"/>
              </a:rPr>
              <a:t>.</a:t>
            </a:r>
          </a:p>
          <a:p>
            <a:pPr>
              <a:defRPr/>
            </a:pPr>
            <a:r>
              <a:rPr lang="de-AT" sz="1800" dirty="0">
                <a:effectLst/>
              </a:rPr>
              <a:t>- Die </a:t>
            </a:r>
            <a:r>
              <a:rPr lang="de-AT" sz="1800" b="1" dirty="0">
                <a:effectLst/>
              </a:rPr>
              <a:t>Gesamtunterrichtszeit </a:t>
            </a:r>
            <a:r>
              <a:rPr lang="de-AT" sz="1800" dirty="0">
                <a:effectLst/>
              </a:rPr>
              <a:t>nach dem jeweils geltenden </a:t>
            </a:r>
            <a:r>
              <a:rPr lang="de-AT" sz="1800" b="1" dirty="0">
                <a:effectLst/>
              </a:rPr>
              <a:t>Lehrplan</a:t>
            </a:r>
            <a:r>
              <a:rPr lang="de-AT" sz="1800" dirty="0">
                <a:effectLst/>
              </a:rPr>
              <a:t> ändert sich nicht. </a:t>
            </a:r>
          </a:p>
          <a:p>
            <a:pPr>
              <a:defRPr/>
            </a:pPr>
            <a:r>
              <a:rPr lang="de-AT" sz="1800" dirty="0">
                <a:effectLst/>
              </a:rPr>
              <a:t>Projektunterricht, Blockungen und themenzentrierter Unterricht werden vereinfacht. </a:t>
            </a:r>
            <a:endParaRPr lang="de-DE" sz="1800" b="1" dirty="0">
              <a:effectLst/>
              <a:latin typeface="Arial" panose="020B0604020202020204" pitchFamily="34" charset="0"/>
            </a:endParaRPr>
          </a:p>
          <a:p>
            <a:pPr>
              <a:defRPr/>
            </a:pPr>
            <a:r>
              <a:rPr lang="de-DE" sz="600" b="1" dirty="0">
                <a:effectLst/>
                <a:latin typeface="Arial" panose="020B0604020202020204" pitchFamily="34" charset="0"/>
              </a:rPr>
              <a:t>.</a:t>
            </a:r>
          </a:p>
          <a:p>
            <a:pPr>
              <a:defRPr/>
            </a:pPr>
            <a:r>
              <a:rPr lang="de-AT" sz="1800" dirty="0">
                <a:effectLst/>
              </a:rPr>
              <a:t>- Die flexible Gestaltung der Unterrichtszeit bedeutet </a:t>
            </a:r>
            <a:r>
              <a:rPr lang="de-AT" sz="1800" b="1" dirty="0">
                <a:effectLst/>
              </a:rPr>
              <a:t>keine Erhöhung der </a:t>
            </a:r>
          </a:p>
          <a:p>
            <a:pPr>
              <a:defRPr/>
            </a:pPr>
            <a:r>
              <a:rPr lang="de-AT" sz="1800" b="1" dirty="0">
                <a:effectLst/>
              </a:rPr>
              <a:t>Lehrverpflichtung</a:t>
            </a:r>
            <a:r>
              <a:rPr lang="de-AT" sz="1800" dirty="0">
                <a:effectLst/>
              </a:rPr>
              <a:t>, sondern ermöglicht einen flexibleren Einsatz der </a:t>
            </a:r>
            <a:r>
              <a:rPr lang="de-AT" sz="1800" dirty="0" err="1">
                <a:effectLst/>
              </a:rPr>
              <a:t>LehrerInnen</a:t>
            </a:r>
            <a:r>
              <a:rPr lang="de-AT" sz="1800" dirty="0">
                <a:effectLst/>
              </a:rPr>
              <a:t> </a:t>
            </a:r>
          </a:p>
          <a:p>
            <a:pPr>
              <a:defRPr/>
            </a:pPr>
            <a:r>
              <a:rPr lang="de-AT" sz="1800" dirty="0">
                <a:effectLst/>
              </a:rPr>
              <a:t>entsprechend den pädagogischen Konzepten am Standort</a:t>
            </a:r>
            <a:r>
              <a:rPr lang="de-DE" sz="1800" b="1" dirty="0">
                <a:effectLst/>
                <a:latin typeface="Arial" panose="020B0604020202020204" pitchFamily="34" charset="0"/>
              </a:rPr>
              <a:t>.</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AT" sz="1800" b="1" dirty="0">
                <a:effectLst/>
              </a:rPr>
              <a:t>- Der Stundenplan ist derart zu erstellen, dass am Ende des Unterrichtsjahres die Erfüllung der lehrplanmäßig vorgesehenen Unterrichtszeiten durch jeden Schüler und jede Schülerin rechnerisch nachvollziehbar ist. </a:t>
            </a:r>
            <a:endParaRPr lang="de-DE" sz="1800" b="1"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AT" sz="1800" dirty="0">
                <a:effectLst/>
              </a:rPr>
              <a:t>Die Passage, dass die </a:t>
            </a:r>
            <a:r>
              <a:rPr lang="de-AT" sz="1800" b="1" dirty="0">
                <a:effectLst/>
              </a:rPr>
              <a:t>Schulbehörde</a:t>
            </a:r>
            <a:r>
              <a:rPr lang="de-AT" sz="1800" dirty="0">
                <a:effectLst/>
              </a:rPr>
              <a:t> aus bestimmten Gründen in einzelnen Schulen für einzelne Stunden eine Dauer von 45 Minuten festlegen kann, </a:t>
            </a:r>
            <a:r>
              <a:rPr lang="de-AT" sz="1800" b="1" dirty="0">
                <a:effectLst/>
              </a:rPr>
              <a:t>entfällt</a:t>
            </a:r>
            <a:r>
              <a:rPr lang="de-AT" sz="1800" dirty="0">
                <a:effectLst/>
              </a:rPr>
              <a:t>. Ebenso entfallen die Bestimmungen, dass bis zur 8. Schulstufe 2 und ab der 9. 3 Stunden ohne Pause gehalten werden. Es bleibt nur „Zwischen den einzelnen Unterrichtsstunden sind </a:t>
            </a:r>
            <a:r>
              <a:rPr lang="de-AT" sz="1800" b="1" dirty="0">
                <a:effectLst/>
              </a:rPr>
              <a:t>ausreichende Pausen </a:t>
            </a:r>
            <a:r>
              <a:rPr lang="de-AT" sz="1800" dirty="0">
                <a:effectLst/>
              </a:rPr>
              <a:t>in der Dauer von mind. 5 Min. vorzusehen. In der Mittagszeit ist eine ausreichende Pause zur Einnahme eines Mittagessens und zur Vermeidung von Überanstrengung der Schüler festzusetzen.“ Alles andere wird schulautonom geregelt.</a:t>
            </a:r>
            <a:r>
              <a:rPr lang="de-DE" sz="1800" b="1" dirty="0">
                <a:effectLst/>
                <a:latin typeface="Arial" panose="020B0604020202020204" pitchFamily="34" charset="0"/>
              </a:rPr>
              <a:t> </a:t>
            </a:r>
          </a:p>
          <a:p>
            <a:pPr eaLnBrk="1" hangingPunct="1">
              <a:lnSpc>
                <a:spcPct val="90000"/>
              </a:lnSpc>
              <a:defRPr/>
            </a:pPr>
            <a:endParaRPr lang="de-AT" altLang="de-DE" b="1" dirty="0"/>
          </a:p>
        </p:txBody>
      </p:sp>
      <p:sp>
        <p:nvSpPr>
          <p:cNvPr id="3" name="Inhaltsplatzhalter 2"/>
          <p:cNvSpPr txBox="1">
            <a:spLocks/>
          </p:cNvSpPr>
          <p:nvPr/>
        </p:nvSpPr>
        <p:spPr bwMode="auto">
          <a:xfrm>
            <a:off x="7596188" y="6424613"/>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13 von 16</a:t>
            </a:r>
          </a:p>
        </p:txBody>
      </p:sp>
    </p:spTree>
  </p:cSld>
  <p:clrMapOvr>
    <a:masterClrMapping/>
  </p:clrMapOvr>
  <p:transition spd="med">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404813"/>
            <a:ext cx="9144000" cy="604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Diverse Detailänderungen</a:t>
            </a:r>
            <a:endParaRPr lang="de-AT" sz="2800" b="1" dirty="0">
              <a:effectLst/>
              <a:latin typeface="Arial" panose="020B0604020202020204" pitchFamily="34" charset="0"/>
            </a:endParaRPr>
          </a:p>
          <a:p>
            <a:pPr>
              <a:lnSpc>
                <a:spcPct val="80000"/>
              </a:lnSpc>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AT" altLang="de-DE" sz="1800" b="1" dirty="0"/>
              <a:t>- Neue </a:t>
            </a:r>
            <a:r>
              <a:rPr lang="de-AT" altLang="de-DE" sz="1800" b="1" dirty="0" err="1"/>
              <a:t>BIFIE</a:t>
            </a:r>
            <a:r>
              <a:rPr lang="de-AT" altLang="de-DE" sz="1800" b="1" dirty="0"/>
              <a:t>-Aufgabe: </a:t>
            </a:r>
            <a:r>
              <a:rPr lang="de-DE" sz="1800" dirty="0">
                <a:effectLst/>
              </a:rPr>
              <a:t>„Nationaler Schulqualitätsbericht“: </a:t>
            </a:r>
            <a:r>
              <a:rPr lang="de-AT" sz="1800" dirty="0">
                <a:effectLst/>
              </a:rPr>
              <a:t>nationale Bildungsberichterstattung in Zusammenhang mit dem nationalen Schulqualitätsbericht an das zuständige Regierungsmitglied und den Nationalrat im Abstand von 3 Jahren.“ </a:t>
            </a:r>
            <a:endParaRPr lang="de-AT" altLang="de-DE" sz="1800" dirty="0">
              <a:latin typeface="Arial" panose="020B0604020202020204" pitchFamily="34" charset="0"/>
            </a:endParaRPr>
          </a:p>
          <a:p>
            <a:pPr>
              <a:defRPr/>
            </a:pPr>
            <a:r>
              <a:rPr lang="de-DE" sz="600" b="1" dirty="0">
                <a:effectLst/>
                <a:latin typeface="Arial" panose="020B0604020202020204" pitchFamily="34" charset="0"/>
              </a:rPr>
              <a:t>.</a:t>
            </a:r>
            <a:endParaRPr lang="de-AT" altLang="de-DE" sz="1800" b="1" dirty="0"/>
          </a:p>
          <a:p>
            <a:pPr>
              <a:lnSpc>
                <a:spcPct val="80000"/>
              </a:lnSpc>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AT" altLang="de-DE" sz="1800" dirty="0">
                <a:latin typeface="Arial" panose="020B0604020202020204" pitchFamily="34" charset="0"/>
              </a:rPr>
              <a:t>Ab Schuljahr </a:t>
            </a:r>
            <a:r>
              <a:rPr lang="de-AT" altLang="de-DE" sz="1800" b="1" dirty="0">
                <a:latin typeface="Arial" panose="020B0604020202020204" pitchFamily="34" charset="0"/>
              </a:rPr>
              <a:t>2020/2021</a:t>
            </a:r>
            <a:r>
              <a:rPr lang="de-AT" altLang="de-DE" sz="1800" dirty="0">
                <a:latin typeface="Arial" panose="020B0604020202020204" pitchFamily="34" charset="0"/>
              </a:rPr>
              <a:t> </a:t>
            </a:r>
            <a:r>
              <a:rPr lang="de-AT" altLang="de-DE" sz="1800" b="1" dirty="0">
                <a:latin typeface="Arial" panose="020B0604020202020204" pitchFamily="34" charset="0"/>
              </a:rPr>
              <a:t>können</a:t>
            </a:r>
            <a:r>
              <a:rPr lang="de-AT" altLang="de-DE" sz="1800" dirty="0">
                <a:latin typeface="Arial" panose="020B0604020202020204" pitchFamily="34" charset="0"/>
              </a:rPr>
              <a:t> nicht-pädagogische Tätigkeiten der </a:t>
            </a:r>
            <a:br>
              <a:rPr lang="de-AT" altLang="de-DE" sz="1800" dirty="0">
                <a:latin typeface="Arial" panose="020B0604020202020204" pitchFamily="34" charset="0"/>
              </a:rPr>
            </a:br>
            <a:r>
              <a:rPr lang="de-AT" altLang="de-DE" sz="1800" b="1" dirty="0">
                <a:latin typeface="Arial" panose="020B0604020202020204" pitchFamily="34" charset="0"/>
              </a:rPr>
              <a:t>Administration in </a:t>
            </a:r>
            <a:r>
              <a:rPr lang="de-AT" altLang="de-DE" sz="1800" b="1" dirty="0" err="1">
                <a:latin typeface="Arial" panose="020B0604020202020204" pitchFamily="34" charset="0"/>
              </a:rPr>
              <a:t>AHS+BMHS-Cluster</a:t>
            </a:r>
            <a:r>
              <a:rPr lang="de-AT" altLang="de-DE" sz="1800" b="1" dirty="0">
                <a:latin typeface="Arial" panose="020B0604020202020204" pitchFamily="34" charset="0"/>
              </a:rPr>
              <a:t> an Verwaltungspersonal </a:t>
            </a:r>
            <a:r>
              <a:rPr lang="de-AT" altLang="de-DE" sz="1800" dirty="0">
                <a:latin typeface="Arial" panose="020B0604020202020204" pitchFamily="34" charset="0"/>
              </a:rPr>
              <a:t>übertragen werden (analog EDV-</a:t>
            </a:r>
            <a:r>
              <a:rPr lang="de-AT" altLang="de-DE" sz="1800" dirty="0" err="1">
                <a:latin typeface="Arial" panose="020B0604020202020204" pitchFamily="34" charset="0"/>
              </a:rPr>
              <a:t>Kustodiate</a:t>
            </a:r>
            <a:r>
              <a:rPr lang="de-AT" altLang="de-DE" sz="1800" dirty="0">
                <a:latin typeface="Arial" panose="020B0604020202020204" pitchFamily="34" charset="0"/>
              </a:rPr>
              <a:t> / </a:t>
            </a:r>
            <a:r>
              <a:rPr lang="de-AT" altLang="de-DE" sz="1800" dirty="0" err="1">
                <a:latin typeface="Arial" panose="020B0604020202020204" pitchFamily="34" charset="0"/>
              </a:rPr>
              <a:t>IT</a:t>
            </a:r>
            <a:r>
              <a:rPr lang="de-AT" altLang="de-DE" sz="1800" dirty="0">
                <a:latin typeface="Arial" panose="020B0604020202020204" pitchFamily="34" charset="0"/>
              </a:rPr>
              <a:t>-Fachpersonal),</a:t>
            </a:r>
          </a:p>
          <a:p>
            <a:pPr>
              <a:lnSpc>
                <a:spcPct val="80000"/>
              </a:lnSpc>
              <a:defRPr/>
            </a:pPr>
            <a:r>
              <a:rPr lang="de-AT" altLang="de-DE" sz="1800" dirty="0">
                <a:latin typeface="Arial" panose="020B0604020202020204" pitchFamily="34" charset="0"/>
              </a:rPr>
              <a:t>ein Konzept dazu muss erst sozialpartnerschaftlich erarbeitet werden</a:t>
            </a: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Es </a:t>
            </a:r>
            <a:r>
              <a:rPr lang="de-AT" sz="1800" dirty="0">
                <a:effectLst/>
              </a:rPr>
              <a:t>entfällt die Entscheidungsbefugnis </a:t>
            </a:r>
            <a:r>
              <a:rPr lang="de-AT" sz="1800" dirty="0" err="1">
                <a:effectLst/>
              </a:rPr>
              <a:t>d.LSR</a:t>
            </a:r>
            <a:r>
              <a:rPr lang="de-AT" sz="1800" dirty="0">
                <a:effectLst/>
              </a:rPr>
              <a:t> im </a:t>
            </a:r>
            <a:r>
              <a:rPr lang="de-AT" sz="1800" dirty="0" err="1">
                <a:effectLst/>
              </a:rPr>
              <a:t>SchUG</a:t>
            </a:r>
            <a:r>
              <a:rPr lang="de-AT" sz="1800" dirty="0">
                <a:effectLst/>
              </a:rPr>
              <a:t> § 17 (4), sondern es gilt: Für Kinder mit </a:t>
            </a:r>
            <a:r>
              <a:rPr lang="de-AT" sz="1800" b="1" dirty="0">
                <a:effectLst/>
              </a:rPr>
              <a:t>sonderpädagogischem Förderbedarf </a:t>
            </a:r>
            <a:r>
              <a:rPr lang="de-AT" sz="1800" dirty="0">
                <a:effectLst/>
              </a:rPr>
              <a:t>(den gem. </a:t>
            </a:r>
            <a:r>
              <a:rPr lang="de-AT" sz="1800" dirty="0" err="1">
                <a:effectLst/>
              </a:rPr>
              <a:t>Schulpflichtges</a:t>
            </a:r>
            <a:r>
              <a:rPr lang="de-AT" sz="1800" dirty="0">
                <a:effectLst/>
              </a:rPr>
              <a:t>. § 8 (1) die Bildungsdirektion feststellt) hat die </a:t>
            </a:r>
            <a:r>
              <a:rPr lang="de-AT" sz="1800" b="1" dirty="0">
                <a:effectLst/>
              </a:rPr>
              <a:t>Schulkonferenz</a:t>
            </a:r>
            <a:r>
              <a:rPr lang="de-AT" sz="1800" dirty="0">
                <a:effectLst/>
              </a:rPr>
              <a:t> zu entscheiden, ob und in welchen Unterrichtsgegenständen d. </a:t>
            </a:r>
            <a:r>
              <a:rPr lang="de-AT" sz="1800" dirty="0" err="1">
                <a:effectLst/>
              </a:rPr>
              <a:t>SchülerIn</a:t>
            </a:r>
            <a:r>
              <a:rPr lang="de-AT" sz="1800" dirty="0">
                <a:effectLst/>
              </a:rPr>
              <a:t> nach dem Lehrplan einer anderen Schulstufe zu unterrichten ist. Ziel ist die bestmögliche Förderung für d. </a:t>
            </a:r>
            <a:r>
              <a:rPr lang="de-AT" sz="1800" dirty="0" err="1">
                <a:effectLst/>
              </a:rPr>
              <a:t>SchülerIn</a:t>
            </a:r>
            <a:r>
              <a:rPr lang="de-AT" sz="1800" dirty="0">
                <a:effectLst/>
              </a:rPr>
              <a:t>.</a:t>
            </a: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a:t>
            </a:r>
            <a:r>
              <a:rPr lang="de-AT" sz="1800" b="1" dirty="0">
                <a:effectLst/>
              </a:rPr>
              <a:t>Schulpflichtgesetz </a:t>
            </a:r>
            <a:r>
              <a:rPr lang="de-AT" sz="1800" dirty="0">
                <a:effectLst/>
              </a:rPr>
              <a:t>§ 2. (2): „Wenn die Geburt des Kindes vor dem gemäß dem Mutter-Kind-Pass als Tag der Geburt festgestellten Tag erfolgte, dann tritt für die Bestimmung des Beginns der allgemeinen Schulpflicht auf Wunsch der Erziehungsberechtigten dieser Tag an die Stelle des Tages der Geburt. </a:t>
            </a:r>
            <a:r>
              <a:rPr lang="de-DE" sz="1800" b="1" dirty="0">
                <a:effectLst/>
                <a:latin typeface="Arial" panose="020B0604020202020204" pitchFamily="34" charset="0"/>
              </a:rPr>
              <a:t>.</a:t>
            </a:r>
            <a:br>
              <a:rPr lang="de-DE" sz="1800" b="1" dirty="0">
                <a:effectLst/>
                <a:latin typeface="Arial" panose="020B0604020202020204" pitchFamily="34" charset="0"/>
              </a:rPr>
            </a:br>
            <a:r>
              <a:rPr lang="de-DE" sz="600" b="1" dirty="0">
                <a:effectLst/>
                <a:latin typeface="Arial" panose="020B0604020202020204" pitchFamily="34" charset="0"/>
              </a:rPr>
              <a:t> .</a:t>
            </a:r>
          </a:p>
          <a:p>
            <a:pPr>
              <a:defRPr/>
            </a:pPr>
            <a:endParaRPr lang="de-DE" sz="1800" b="1" dirty="0">
              <a:effectLst/>
              <a:latin typeface="Arial" panose="020B0604020202020204" pitchFamily="34" charset="0"/>
            </a:endParaRPr>
          </a:p>
          <a:p>
            <a:pPr>
              <a:defRPr/>
            </a:pPr>
            <a:endParaRPr lang="de-AT" sz="1800" b="1" dirty="0">
              <a:effectLst/>
            </a:endParaRPr>
          </a:p>
          <a:p>
            <a:pPr>
              <a:defRPr/>
            </a:pPr>
            <a:r>
              <a:rPr lang="de-AT" sz="600" b="1" dirty="0">
                <a:effectLst/>
              </a:rPr>
              <a:t>.</a:t>
            </a:r>
          </a:p>
          <a:p>
            <a:pPr algn="r">
              <a:defRPr/>
            </a:pPr>
            <a:r>
              <a:rPr lang="de-AT" sz="1800" b="1" dirty="0">
                <a:effectLst/>
              </a:rPr>
              <a:t> </a:t>
            </a:r>
            <a:endParaRPr lang="de-AT" altLang="de-DE" sz="1800" b="1" dirty="0"/>
          </a:p>
          <a:p>
            <a:pPr eaLnBrk="1" hangingPunct="1">
              <a:lnSpc>
                <a:spcPct val="90000"/>
              </a:lnSpc>
              <a:defRPr/>
            </a:pPr>
            <a:r>
              <a:rPr lang="de-AT" altLang="de-DE" sz="700" b="1" dirty="0">
                <a:latin typeface="Arial" panose="020B0604020202020204" pitchFamily="34" charset="0"/>
              </a:rPr>
              <a:t>.</a:t>
            </a:r>
            <a:br>
              <a:rPr lang="de-AT" altLang="de-DE" sz="1800" b="1" dirty="0"/>
            </a:br>
            <a:endParaRPr lang="de-AT" altLang="de-DE" b="1" dirty="0"/>
          </a:p>
        </p:txBody>
      </p:sp>
      <p:sp>
        <p:nvSpPr>
          <p:cNvPr id="3" name="Inhaltsplatzhalter 2"/>
          <p:cNvSpPr txBox="1">
            <a:spLocks/>
          </p:cNvSpPr>
          <p:nvPr/>
        </p:nvSpPr>
        <p:spPr bwMode="auto">
          <a:xfrm>
            <a:off x="7596188" y="6308725"/>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14 von 16</a:t>
            </a:r>
          </a:p>
        </p:txBody>
      </p:sp>
    </p:spTree>
  </p:cSld>
  <p:clrMapOvr>
    <a:masterClrMapping/>
  </p:clrMapOvr>
  <p:transition spd="med">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333375"/>
            <a:ext cx="9144000" cy="604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Diverse Detailänderungen</a:t>
            </a:r>
            <a:endParaRPr lang="de-AT" sz="2800" b="1"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DE" sz="1800" b="1" dirty="0" err="1">
                <a:effectLst/>
                <a:latin typeface="Arial" panose="020B0604020202020204" pitchFamily="34" charset="0"/>
              </a:rPr>
              <a:t>SchOG</a:t>
            </a:r>
            <a:r>
              <a:rPr lang="de-DE" sz="1800" b="1" dirty="0">
                <a:effectLst/>
                <a:latin typeface="Arial" panose="020B0604020202020204" pitchFamily="34" charset="0"/>
              </a:rPr>
              <a:t>: </a:t>
            </a:r>
            <a:r>
              <a:rPr lang="de-AT" sz="1800" dirty="0">
                <a:effectLst/>
              </a:rPr>
              <a:t>In § 16 (Lehrplan der Hauptschule) und § 21b (</a:t>
            </a:r>
            <a:r>
              <a:rPr lang="de-AT" sz="1800" dirty="0" err="1">
                <a:effectLst/>
              </a:rPr>
              <a:t>NMS</a:t>
            </a:r>
            <a:r>
              <a:rPr lang="de-AT" sz="1800" dirty="0">
                <a:effectLst/>
              </a:rPr>
              <a:t>), werden neu als „</a:t>
            </a:r>
            <a:r>
              <a:rPr lang="de-AT" sz="1800" b="1" dirty="0">
                <a:effectLst/>
              </a:rPr>
              <a:t>verbindliche Übung: Digitale Grundbildung</a:t>
            </a:r>
            <a:r>
              <a:rPr lang="de-AT" sz="1800" dirty="0">
                <a:effectLst/>
              </a:rPr>
              <a:t>“ vorgesehen</a:t>
            </a:r>
            <a:r>
              <a:rPr lang="de-DE" sz="1800" b="1" dirty="0">
                <a:effectLst/>
                <a:latin typeface="Arial" panose="020B0604020202020204" pitchFamily="34" charset="0"/>
              </a:rPr>
              <a:t>.</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DE" sz="1800" b="1" dirty="0" err="1">
                <a:effectLst/>
                <a:latin typeface="Arial" panose="020B0604020202020204" pitchFamily="34" charset="0"/>
              </a:rPr>
              <a:t>SchOG</a:t>
            </a:r>
            <a:r>
              <a:rPr lang="de-DE" sz="1800" b="1" dirty="0">
                <a:effectLst/>
                <a:latin typeface="Arial" panose="020B0604020202020204" pitchFamily="34" charset="0"/>
              </a:rPr>
              <a:t> §§ 52, 54, 63b, 63c, 64: neu: </a:t>
            </a:r>
            <a:r>
              <a:rPr lang="de-AT" sz="1800" b="1" dirty="0">
                <a:effectLst/>
              </a:rPr>
              <a:t>Fachschulen für </a:t>
            </a:r>
            <a:br>
              <a:rPr lang="de-AT" sz="1800" b="1" dirty="0">
                <a:effectLst/>
              </a:rPr>
            </a:br>
            <a:r>
              <a:rPr lang="de-AT" sz="1800" b="1" dirty="0">
                <a:effectLst/>
              </a:rPr>
              <a:t>pädagogische Assistenzberufe </a:t>
            </a:r>
            <a:r>
              <a:rPr lang="de-AT" sz="1800" dirty="0">
                <a:effectLst/>
              </a:rPr>
              <a:t>werden neu geschaffen</a:t>
            </a:r>
            <a:r>
              <a:rPr lang="de-AT" sz="1800" b="1" dirty="0">
                <a:effectLst/>
              </a:rPr>
              <a:t>.</a:t>
            </a:r>
            <a:r>
              <a:rPr lang="de-DE" sz="1800" b="1" dirty="0">
                <a:effectLst/>
                <a:latin typeface="Arial" panose="020B0604020202020204" pitchFamily="34" charset="0"/>
              </a:rPr>
              <a:t> </a:t>
            </a: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a:t>
            </a:r>
            <a:r>
              <a:rPr lang="de-DE" sz="1800" dirty="0">
                <a:effectLst/>
              </a:rPr>
              <a:t>Im </a:t>
            </a:r>
            <a:r>
              <a:rPr lang="de-DE" sz="1800" b="1" dirty="0" err="1">
                <a:effectLst/>
              </a:rPr>
              <a:t>SchUG</a:t>
            </a:r>
            <a:r>
              <a:rPr lang="de-DE" sz="1800" dirty="0">
                <a:effectLst/>
              </a:rPr>
              <a:t> wird </a:t>
            </a:r>
            <a:r>
              <a:rPr lang="de-DE" sz="1800" dirty="0" err="1">
                <a:effectLst/>
              </a:rPr>
              <a:t>zB</a:t>
            </a:r>
            <a:r>
              <a:rPr lang="de-DE" sz="1800" dirty="0">
                <a:effectLst/>
              </a:rPr>
              <a:t> </a:t>
            </a:r>
            <a:r>
              <a:rPr lang="de-DE" sz="1800" b="1" dirty="0">
                <a:effectLst/>
              </a:rPr>
              <a:t>gestrichen</a:t>
            </a:r>
            <a:r>
              <a:rPr lang="de-DE" sz="1800" dirty="0">
                <a:effectLst/>
              </a:rPr>
              <a:t>, dass </a:t>
            </a:r>
            <a:r>
              <a:rPr lang="de-AT" sz="1800" dirty="0">
                <a:effectLst/>
              </a:rPr>
              <a:t>ein Lehrerwechsel nur dann vorgenommen werden darf, wenn zwingende pädagogische oder sonstige Gründe vorliegen. Und dass der Stundenplan der zuständigen Schulbehörde schriftlich zur Kenntnis zu bringen ist</a:t>
            </a:r>
            <a:r>
              <a:rPr lang="de-DE" sz="1800" b="1" dirty="0">
                <a:effectLst/>
                <a:latin typeface="Arial" panose="020B0604020202020204" pitchFamily="34" charset="0"/>
              </a:rPr>
              <a:t>. </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DE" sz="1800" b="1" dirty="0">
                <a:effectLst/>
                <a:latin typeface="Arial" panose="020B0604020202020204" pitchFamily="34" charset="0"/>
              </a:rPr>
              <a:t>- Schulbezogene Veranstaltungen brauchen keine Zustimmung der Schulbehörde mehr. </a:t>
            </a:r>
            <a:r>
              <a:rPr lang="de-DE" sz="1800" b="1" dirty="0" err="1">
                <a:effectLst/>
                <a:latin typeface="Arial" panose="020B0604020202020204" pitchFamily="34" charset="0"/>
              </a:rPr>
              <a:t>SGA</a:t>
            </a:r>
            <a:r>
              <a:rPr lang="de-DE" sz="1800" b="1" dirty="0">
                <a:effectLst/>
                <a:latin typeface="Arial" panose="020B0604020202020204" pitchFamily="34" charset="0"/>
              </a:rPr>
              <a:t>/</a:t>
            </a:r>
            <a:r>
              <a:rPr lang="de-DE" sz="1800" b="1" dirty="0" err="1">
                <a:effectLst/>
                <a:latin typeface="Arial" panose="020B0604020202020204" pitchFamily="34" charset="0"/>
              </a:rPr>
              <a:t>KF</a:t>
            </a:r>
            <a:r>
              <a:rPr lang="de-DE" sz="1800" b="1" dirty="0">
                <a:effectLst/>
                <a:latin typeface="Arial" panose="020B0604020202020204" pitchFamily="34" charset="0"/>
              </a:rPr>
              <a:t>/SF legen sie fest, Direktion prüft Voraussetzungen.</a:t>
            </a:r>
            <a:br>
              <a:rPr lang="de-DE" sz="1800" b="1" dirty="0">
                <a:effectLst/>
                <a:latin typeface="Arial" panose="020B0604020202020204" pitchFamily="34" charset="0"/>
              </a:rPr>
            </a:br>
            <a:r>
              <a:rPr lang="de-DE" sz="600" b="1" dirty="0">
                <a:effectLst/>
                <a:latin typeface="Arial" panose="020B0604020202020204" pitchFamily="34" charset="0"/>
              </a:rPr>
              <a:t> .</a:t>
            </a:r>
          </a:p>
          <a:p>
            <a:pPr>
              <a:defRPr/>
            </a:pPr>
            <a:r>
              <a:rPr lang="de-DE" sz="1800" b="1" dirty="0">
                <a:effectLst/>
                <a:latin typeface="Arial" panose="020B0604020202020204" pitchFamily="34" charset="0"/>
              </a:rPr>
              <a:t>- </a:t>
            </a:r>
            <a:r>
              <a:rPr lang="de-AT" sz="1800" b="1" dirty="0" err="1">
                <a:effectLst/>
              </a:rPr>
              <a:t>KEL</a:t>
            </a:r>
            <a:r>
              <a:rPr lang="de-AT" sz="1800" b="1" dirty="0">
                <a:effectLst/>
              </a:rPr>
              <a:t>-Gespräche und Elternsprechtag </a:t>
            </a:r>
            <a:r>
              <a:rPr lang="de-AT" sz="1800" dirty="0">
                <a:effectLst/>
              </a:rPr>
              <a:t>können zusammengelegt werden</a:t>
            </a:r>
            <a:r>
              <a:rPr lang="de-DE" sz="1800" b="1" dirty="0">
                <a:effectLst/>
                <a:latin typeface="Arial" panose="020B0604020202020204" pitchFamily="34" charset="0"/>
              </a:rPr>
              <a:t>.</a:t>
            </a:r>
          </a:p>
          <a:p>
            <a:pPr>
              <a:defRPr/>
            </a:pPr>
            <a:r>
              <a:rPr lang="de-AT" sz="600" b="1" dirty="0">
                <a:effectLst/>
              </a:rPr>
              <a:t>.</a:t>
            </a:r>
          </a:p>
          <a:p>
            <a:pPr>
              <a:defRPr/>
            </a:pPr>
            <a:r>
              <a:rPr lang="de-AT" sz="1800" b="1" dirty="0">
                <a:effectLst/>
              </a:rPr>
              <a:t>- </a:t>
            </a:r>
            <a:r>
              <a:rPr lang="de-AT" sz="1800" dirty="0">
                <a:effectLst/>
              </a:rPr>
              <a:t>§ 66b.(1) Die </a:t>
            </a:r>
            <a:r>
              <a:rPr lang="de-AT" sz="1800" b="1" dirty="0">
                <a:effectLst/>
              </a:rPr>
              <a:t>freiwillige Ausübung einzelner übertragener ärztlicher </a:t>
            </a:r>
            <a:r>
              <a:rPr lang="de-AT" sz="1800" b="1" dirty="0" err="1">
                <a:effectLst/>
              </a:rPr>
              <a:t>Tätigkei-ten</a:t>
            </a:r>
            <a:r>
              <a:rPr lang="de-AT" sz="1800" b="1" dirty="0">
                <a:effectLst/>
              </a:rPr>
              <a:t> </a:t>
            </a:r>
            <a:r>
              <a:rPr lang="de-AT" sz="1800" dirty="0">
                <a:effectLst/>
              </a:rPr>
              <a:t>durch Lehrpersonen, gilt als Ausübung von Dienstpflichten (daher: </a:t>
            </a:r>
            <a:r>
              <a:rPr lang="de-AT" sz="1800" b="1" dirty="0">
                <a:effectLst/>
              </a:rPr>
              <a:t>Amtshaftung</a:t>
            </a:r>
            <a:r>
              <a:rPr lang="de-AT" sz="1800" dirty="0">
                <a:effectLst/>
              </a:rPr>
              <a:t>!). </a:t>
            </a:r>
            <a:endParaRPr lang="de-AT" sz="1800" b="1" dirty="0">
              <a:effectLst/>
            </a:endParaRPr>
          </a:p>
          <a:p>
            <a:pPr>
              <a:defRPr/>
            </a:pPr>
            <a:r>
              <a:rPr lang="de-AT" sz="600" b="1" dirty="0">
                <a:effectLst/>
              </a:rPr>
              <a:t>.</a:t>
            </a:r>
          </a:p>
          <a:p>
            <a:pPr>
              <a:defRPr/>
            </a:pPr>
            <a:r>
              <a:rPr lang="de-AT" sz="1800" b="1" dirty="0">
                <a:effectLst/>
              </a:rPr>
              <a:t>- </a:t>
            </a:r>
            <a:r>
              <a:rPr lang="de-AT" sz="1800" b="1" dirty="0" err="1">
                <a:effectLst/>
              </a:rPr>
              <a:t>SchulärztInnen</a:t>
            </a:r>
            <a:r>
              <a:rPr lang="de-AT" sz="1800" b="1" dirty="0">
                <a:effectLst/>
              </a:rPr>
              <a:t> </a:t>
            </a:r>
            <a:r>
              <a:rPr lang="de-AT" sz="1800" dirty="0">
                <a:effectLst/>
              </a:rPr>
              <a:t>bekommen nun auch die Aufgabe der </a:t>
            </a:r>
            <a:br>
              <a:rPr lang="de-AT" sz="1800" dirty="0">
                <a:effectLst/>
              </a:rPr>
            </a:br>
            <a:r>
              <a:rPr lang="de-DE" sz="1800" b="1" dirty="0">
                <a:effectLst/>
              </a:rPr>
              <a:t>Gesundheitsvorsorge für die schulbesuchende Jugend.</a:t>
            </a:r>
            <a:r>
              <a:rPr lang="de-AT" sz="1800" b="1" dirty="0">
                <a:effectLst/>
              </a:rPr>
              <a:t> </a:t>
            </a:r>
            <a:endParaRPr lang="de-AT" altLang="de-DE" sz="1800" b="1" dirty="0"/>
          </a:p>
          <a:p>
            <a:pPr eaLnBrk="1" hangingPunct="1">
              <a:lnSpc>
                <a:spcPct val="90000"/>
              </a:lnSpc>
              <a:defRPr/>
            </a:pPr>
            <a:r>
              <a:rPr lang="de-AT" altLang="de-DE" sz="700" b="1" dirty="0">
                <a:latin typeface="Arial" panose="020B0604020202020204" pitchFamily="34" charset="0"/>
              </a:rPr>
              <a:t>.</a:t>
            </a:r>
            <a:br>
              <a:rPr lang="de-AT" altLang="de-DE" sz="1800" b="1" dirty="0"/>
            </a:br>
            <a:r>
              <a:rPr lang="de-AT" altLang="de-DE" sz="1800" b="1" dirty="0"/>
              <a:t>- Gestrichen wird: </a:t>
            </a:r>
            <a:r>
              <a:rPr lang="de-AT" sz="1800" dirty="0">
                <a:effectLst/>
              </a:rPr>
              <a:t>Beurlaubung vom Schulbesuch </a:t>
            </a:r>
            <a:br>
              <a:rPr lang="de-AT" sz="1800" dirty="0">
                <a:effectLst/>
              </a:rPr>
            </a:br>
            <a:r>
              <a:rPr lang="de-AT" sz="1800" dirty="0">
                <a:effectLst/>
              </a:rPr>
              <a:t>aus dem Grunde der </a:t>
            </a:r>
            <a:r>
              <a:rPr lang="de-AT" sz="1800" b="1" dirty="0">
                <a:effectLst/>
              </a:rPr>
              <a:t>Mithilfe in der Landwirtschaft.</a:t>
            </a:r>
          </a:p>
        </p:txBody>
      </p:sp>
      <p:sp>
        <p:nvSpPr>
          <p:cNvPr id="3" name="Inhaltsplatzhalter 2"/>
          <p:cNvSpPr txBox="1">
            <a:spLocks/>
          </p:cNvSpPr>
          <p:nvPr/>
        </p:nvSpPr>
        <p:spPr bwMode="auto">
          <a:xfrm>
            <a:off x="7596188" y="6308725"/>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15 von 16</a:t>
            </a:r>
          </a:p>
        </p:txBody>
      </p:sp>
    </p:spTree>
  </p:cSld>
  <p:clrMapOvr>
    <a:masterClrMapping/>
  </p:clrMapOvr>
  <p:transition spd="med">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179388" y="260350"/>
            <a:ext cx="8785225" cy="1150938"/>
          </a:xfrm>
        </p:spPr>
        <p:txBody>
          <a:bodyPr/>
          <a:lstStyle/>
          <a:p>
            <a:pPr eaLnBrk="1" hangingPunct="1">
              <a:defRPr/>
            </a:pPr>
            <a:r>
              <a:rPr lang="de-AT" altLang="de-DE" sz="3600" b="1"/>
              <a:t>Schulklima: zusammenarbeiten, damit alle das Ziel erreichen und nicht:</a:t>
            </a:r>
            <a:endParaRPr lang="de-DE" altLang="de-DE" sz="3600" b="1"/>
          </a:p>
        </p:txBody>
      </p:sp>
      <p:pic>
        <p:nvPicPr>
          <p:cNvPr id="34819" name="Picture 4" descr="2005FruehwarnungSchule"/>
          <p:cNvPicPr>
            <a:picLocks noChangeAspect="1" noChangeArrowheads="1"/>
          </p:cNvPicPr>
          <p:nvPr/>
        </p:nvPicPr>
        <p:blipFill>
          <a:blip r:embed="rId3">
            <a:extLst>
              <a:ext uri="{28A0092B-C50C-407E-A947-70E740481C1C}">
                <a14:useLocalDpi xmlns:a14="http://schemas.microsoft.com/office/drawing/2010/main" val="0"/>
              </a:ext>
            </a:extLst>
          </a:blip>
          <a:srcRect b="11780"/>
          <a:stretch>
            <a:fillRect/>
          </a:stretch>
        </p:blipFill>
        <p:spPr bwMode="auto">
          <a:xfrm>
            <a:off x="755650" y="1511300"/>
            <a:ext cx="7704138"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5400"/>
            <a:ext cx="9144000" cy="1458913"/>
          </a:xfrm>
        </p:spPr>
        <p:txBody>
          <a:bodyPr/>
          <a:lstStyle/>
          <a:p>
            <a:pPr eaLnBrk="1" hangingPunct="1">
              <a:defRPr/>
            </a:pPr>
            <a:r>
              <a:rPr lang="de-AT" altLang="de-DE" sz="4500" dirty="0"/>
              <a:t>Gesetzesbegutachtung </a:t>
            </a:r>
            <a:br>
              <a:rPr lang="de-AT" altLang="de-DE" sz="4500" dirty="0"/>
            </a:br>
            <a:r>
              <a:rPr lang="de-AT" altLang="de-DE" sz="4500" dirty="0"/>
              <a:t>April 2017: „Autonomiepaket“</a:t>
            </a:r>
            <a:endParaRPr lang="de-DE" altLang="de-DE" sz="4500" dirty="0"/>
          </a:p>
        </p:txBody>
      </p:sp>
      <p:sp>
        <p:nvSpPr>
          <p:cNvPr id="2051" name="Rectangle 3"/>
          <p:cNvSpPr>
            <a:spLocks noGrp="1" noChangeArrowheads="1"/>
          </p:cNvSpPr>
          <p:nvPr>
            <p:ph type="subTitle" idx="1"/>
          </p:nvPr>
        </p:nvSpPr>
        <p:spPr>
          <a:xfrm>
            <a:off x="0" y="1557338"/>
            <a:ext cx="9144000" cy="5040312"/>
          </a:xfrm>
        </p:spPr>
        <p:txBody>
          <a:bodyPr/>
          <a:lstStyle/>
          <a:p>
            <a:pPr>
              <a:defRPr/>
            </a:pPr>
            <a:r>
              <a:rPr lang="de-AT" altLang="de-DE" b="1" dirty="0"/>
              <a:t>Themen: </a:t>
            </a:r>
            <a:br>
              <a:rPr lang="de-AT" altLang="de-DE" b="1" dirty="0"/>
            </a:br>
            <a:r>
              <a:rPr lang="de-DE" sz="2800" b="1" dirty="0">
                <a:effectLst/>
                <a:latin typeface="Arial" panose="020B0604020202020204" pitchFamily="34" charset="0"/>
              </a:rPr>
              <a:t>Bildungsdirektion </a:t>
            </a:r>
            <a:endParaRPr lang="de-AT" sz="2800" dirty="0">
              <a:effectLst/>
              <a:latin typeface="Arial" panose="020B0604020202020204" pitchFamily="34" charset="0"/>
            </a:endParaRPr>
          </a:p>
          <a:p>
            <a:pPr>
              <a:defRPr/>
            </a:pPr>
            <a:r>
              <a:rPr lang="de-DE" sz="2800" b="1" dirty="0" err="1">
                <a:effectLst/>
                <a:latin typeface="Arial" panose="020B0604020202020204" pitchFamily="34" charset="0"/>
              </a:rPr>
              <a:t>KlassenschülerInnen</a:t>
            </a:r>
            <a:r>
              <a:rPr lang="de-DE" sz="2800" b="1" dirty="0">
                <a:effectLst/>
                <a:latin typeface="Arial" panose="020B0604020202020204" pitchFamily="34" charset="0"/>
              </a:rPr>
              <a:t>- und Teilungszahlen </a:t>
            </a:r>
            <a:endParaRPr lang="de-AT" sz="2800" dirty="0">
              <a:effectLst/>
              <a:latin typeface="Arial" panose="020B0604020202020204" pitchFamily="34" charset="0"/>
            </a:endParaRPr>
          </a:p>
          <a:p>
            <a:pPr>
              <a:defRPr/>
            </a:pPr>
            <a:r>
              <a:rPr lang="de-DE" sz="2800" b="1" dirty="0" err="1">
                <a:effectLst/>
                <a:latin typeface="Arial" panose="020B0604020202020204" pitchFamily="34" charset="0"/>
              </a:rPr>
              <a:t>Clusterung</a:t>
            </a:r>
            <a:r>
              <a:rPr lang="de-DE" sz="2800" b="1" dirty="0">
                <a:effectLst/>
                <a:latin typeface="Arial" panose="020B0604020202020204" pitchFamily="34" charset="0"/>
              </a:rPr>
              <a:t> </a:t>
            </a:r>
            <a:endParaRPr lang="de-AT" sz="2800" dirty="0">
              <a:effectLst/>
              <a:latin typeface="Arial" panose="020B0604020202020204" pitchFamily="34" charset="0"/>
            </a:endParaRPr>
          </a:p>
          <a:p>
            <a:pPr>
              <a:defRPr/>
            </a:pPr>
            <a:r>
              <a:rPr lang="de-DE" sz="2800" b="1" dirty="0">
                <a:effectLst/>
                <a:latin typeface="Arial" panose="020B0604020202020204" pitchFamily="34" charset="0"/>
              </a:rPr>
              <a:t>Schulleitungsbestellung</a:t>
            </a:r>
          </a:p>
          <a:p>
            <a:pPr>
              <a:defRPr/>
            </a:pPr>
            <a:r>
              <a:rPr lang="de-DE" sz="2800" b="1" dirty="0">
                <a:effectLst/>
                <a:latin typeface="Arial" panose="020B0604020202020204" pitchFamily="34" charset="0"/>
              </a:rPr>
              <a:t>Neuanstellung von </a:t>
            </a:r>
            <a:r>
              <a:rPr lang="de-DE" sz="2800" b="1" dirty="0" err="1">
                <a:effectLst/>
                <a:latin typeface="Arial" panose="020B0604020202020204" pitchFamily="34" charset="0"/>
              </a:rPr>
              <a:t>LehrerInnen</a:t>
            </a:r>
            <a:r>
              <a:rPr lang="de-DE" sz="2800" b="1" dirty="0">
                <a:effectLst/>
                <a:latin typeface="Arial" panose="020B0604020202020204" pitchFamily="34" charset="0"/>
              </a:rPr>
              <a:t>, Auswahl </a:t>
            </a:r>
            <a:endParaRPr lang="de-AT" sz="2800" dirty="0">
              <a:effectLst/>
              <a:latin typeface="Arial" panose="020B0604020202020204" pitchFamily="34" charset="0"/>
            </a:endParaRPr>
          </a:p>
          <a:p>
            <a:pPr>
              <a:defRPr/>
            </a:pPr>
            <a:r>
              <a:rPr lang="de-DE" sz="2800" b="1" dirty="0">
                <a:effectLst/>
                <a:latin typeface="Arial" panose="020B0604020202020204" pitchFamily="34" charset="0"/>
              </a:rPr>
              <a:t>Schulgemeinschaftsausschuss (</a:t>
            </a:r>
            <a:r>
              <a:rPr lang="de-DE" sz="2800" b="1" dirty="0" err="1">
                <a:effectLst/>
                <a:latin typeface="Arial" panose="020B0604020202020204" pitchFamily="34" charset="0"/>
              </a:rPr>
              <a:t>SGA</a:t>
            </a:r>
            <a:r>
              <a:rPr lang="de-DE" sz="2800" b="1" dirty="0">
                <a:effectLst/>
                <a:latin typeface="Arial" panose="020B0604020202020204" pitchFamily="34" charset="0"/>
              </a:rPr>
              <a:t>), Schulforum </a:t>
            </a:r>
            <a:endParaRPr lang="de-AT" sz="2800" dirty="0">
              <a:effectLst/>
              <a:latin typeface="Arial" panose="020B0604020202020204" pitchFamily="34" charset="0"/>
            </a:endParaRPr>
          </a:p>
          <a:p>
            <a:pPr>
              <a:defRPr/>
            </a:pPr>
            <a:r>
              <a:rPr lang="de-DE" sz="2800" b="1" dirty="0">
                <a:effectLst/>
                <a:latin typeface="Arial" panose="020B0604020202020204" pitchFamily="34" charset="0"/>
              </a:rPr>
              <a:t>Schulversuche</a:t>
            </a:r>
            <a:r>
              <a:rPr lang="de-DE" sz="2800" dirty="0">
                <a:effectLst/>
                <a:latin typeface="Arial" panose="020B0604020202020204" pitchFamily="34" charset="0"/>
              </a:rPr>
              <a:t> </a:t>
            </a:r>
          </a:p>
          <a:p>
            <a:pPr>
              <a:defRPr/>
            </a:pPr>
            <a:r>
              <a:rPr lang="de-DE" sz="2800" b="1" dirty="0">
                <a:effectLst/>
                <a:latin typeface="Arial" panose="020B0604020202020204" pitchFamily="34" charset="0"/>
              </a:rPr>
              <a:t>Freigabe der 50-Minuten-Stunde</a:t>
            </a:r>
            <a:r>
              <a:rPr lang="de-DE" sz="2800" dirty="0">
                <a:effectLst/>
                <a:latin typeface="Arial" panose="020B0604020202020204" pitchFamily="34" charset="0"/>
              </a:rPr>
              <a:t> </a:t>
            </a:r>
            <a:endParaRPr lang="de-AT" sz="2800" dirty="0">
              <a:effectLst/>
              <a:latin typeface="Arial" panose="020B0604020202020204" pitchFamily="34" charset="0"/>
            </a:endParaRPr>
          </a:p>
          <a:p>
            <a:pPr>
              <a:defRPr/>
            </a:pPr>
            <a:r>
              <a:rPr lang="de-DE" sz="2800" dirty="0">
                <a:effectLst/>
                <a:latin typeface="Arial" panose="020B0604020202020204" pitchFamily="34" charset="0"/>
              </a:rPr>
              <a:t>Diverse Detailänderungen</a:t>
            </a:r>
            <a:endParaRPr lang="de-AT" sz="2800" dirty="0">
              <a:effectLst/>
              <a:latin typeface="Arial" panose="020B0604020202020204" pitchFamily="34" charset="0"/>
            </a:endParaRPr>
          </a:p>
          <a:p>
            <a:pPr eaLnBrk="1" hangingPunct="1">
              <a:lnSpc>
                <a:spcPct val="90000"/>
              </a:lnSpc>
              <a:defRPr/>
            </a:pPr>
            <a:br>
              <a:rPr lang="de-AT" altLang="de-DE" b="1" dirty="0"/>
            </a:br>
            <a:endParaRPr lang="de-AT" altLang="de-DE" b="1" dirty="0"/>
          </a:p>
        </p:txBody>
      </p:sp>
      <p:sp>
        <p:nvSpPr>
          <p:cNvPr id="4" name="Inhaltsplatzhalter 2"/>
          <p:cNvSpPr txBox="1">
            <a:spLocks/>
          </p:cNvSpPr>
          <p:nvPr/>
        </p:nvSpPr>
        <p:spPr bwMode="auto">
          <a:xfrm>
            <a:off x="7596188" y="6346825"/>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2 von 16</a:t>
            </a:r>
          </a:p>
        </p:txBody>
      </p:sp>
    </p:spTree>
  </p:cSld>
  <p:clrMapOvr>
    <a:masterClrMapping/>
  </p:clrMapOvr>
  <p:transition spd="med">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0" y="692150"/>
            <a:ext cx="9144000" cy="576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Bildungsdirektion</a:t>
            </a:r>
          </a:p>
          <a:p>
            <a:pPr>
              <a:defRPr/>
            </a:pPr>
            <a:r>
              <a:rPr lang="de-DE" sz="600" b="1" dirty="0">
                <a:effectLst/>
                <a:latin typeface="Arial" panose="020B0604020202020204" pitchFamily="34" charset="0"/>
              </a:rPr>
              <a:t>.</a:t>
            </a:r>
            <a:br>
              <a:rPr lang="de-DE" sz="2000" b="1" dirty="0">
                <a:effectLst/>
                <a:latin typeface="Arial" panose="020B0604020202020204" pitchFamily="34" charset="0"/>
              </a:rPr>
            </a:br>
            <a:r>
              <a:rPr lang="de-DE" sz="1800" b="1" dirty="0">
                <a:effectLst/>
                <a:latin typeface="Arial" panose="020B0604020202020204" pitchFamily="34" charset="0"/>
              </a:rPr>
              <a:t>- ersetzt ab 1.1.2019 </a:t>
            </a:r>
            <a:r>
              <a:rPr lang="de-DE" sz="1800" b="1" dirty="0" err="1">
                <a:effectLst/>
                <a:latin typeface="Arial" panose="020B0604020202020204" pitchFamily="34" charset="0"/>
              </a:rPr>
              <a:t>LSR</a:t>
            </a:r>
            <a:r>
              <a:rPr lang="de-DE" sz="1800" b="1" dirty="0">
                <a:effectLst/>
                <a:latin typeface="Arial" panose="020B0604020202020204" pitchFamily="34" charset="0"/>
              </a:rPr>
              <a:t>/</a:t>
            </a:r>
            <a:r>
              <a:rPr lang="de-DE" sz="1800" b="1" dirty="0" err="1">
                <a:effectLst/>
                <a:latin typeface="Arial" panose="020B0604020202020204" pitchFamily="34" charset="0"/>
              </a:rPr>
              <a:t>SSR</a:t>
            </a:r>
            <a:r>
              <a:rPr lang="de-DE" sz="1800" b="1" dirty="0">
                <a:effectLst/>
                <a:latin typeface="Arial" panose="020B0604020202020204" pitchFamily="34" charset="0"/>
              </a:rPr>
              <a:t>.</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DE" sz="1800" b="1" dirty="0" err="1">
                <a:effectLst/>
                <a:latin typeface="Arial" panose="020B0604020202020204" pitchFamily="34" charset="0"/>
              </a:rPr>
              <a:t>LSR</a:t>
            </a:r>
            <a:r>
              <a:rPr lang="de-DE" sz="1800" b="1" dirty="0">
                <a:effectLst/>
                <a:latin typeface="Arial" panose="020B0604020202020204" pitchFamily="34" charset="0"/>
              </a:rPr>
              <a:t>/</a:t>
            </a:r>
            <a:r>
              <a:rPr lang="de-DE" sz="1800" b="1" dirty="0" err="1">
                <a:effectLst/>
                <a:latin typeface="Arial" panose="020B0604020202020204" pitchFamily="34" charset="0"/>
              </a:rPr>
              <a:t>SSR-Präs</a:t>
            </a:r>
            <a:r>
              <a:rPr lang="de-DE" sz="1800" b="1" dirty="0">
                <a:effectLst/>
                <a:latin typeface="Arial" panose="020B0604020202020204" pitchFamily="34" charset="0"/>
              </a:rPr>
              <a:t>. wird 2018 zu Bildungsdirektor/in – bis zur nächsten Landtagskonstitution. Oder, bzw. danach: </a:t>
            </a:r>
          </a:p>
          <a:p>
            <a:pPr>
              <a:defRPr/>
            </a:pPr>
            <a:r>
              <a:rPr lang="de-DE" sz="1800" b="1" dirty="0">
                <a:effectLst/>
                <a:latin typeface="Arial" panose="020B0604020202020204" pitchFamily="34" charset="0"/>
              </a:rPr>
              <a:t>- Bildungsdirektor/in wird nach Ausschreibung im Einvernehmen von Landeshauptmann/frau und Bildungsminister/in auf 5 Jahre bestellt.</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DE" sz="1800" b="1" dirty="0">
                <a:effectLst/>
                <a:latin typeface="Arial" panose="020B0604020202020204" pitchFamily="34" charset="0"/>
              </a:rPr>
              <a:t>- </a:t>
            </a:r>
            <a:r>
              <a:rPr lang="de-DE" sz="1800" b="1" dirty="0" err="1">
                <a:effectLst/>
                <a:latin typeface="Arial" panose="020B0604020202020204" pitchFamily="34" charset="0"/>
              </a:rPr>
              <a:t>LH</a:t>
            </a:r>
            <a:r>
              <a:rPr lang="de-DE" sz="1800" b="1" dirty="0">
                <a:effectLst/>
                <a:latin typeface="Arial" panose="020B0604020202020204" pitchFamily="34" charset="0"/>
              </a:rPr>
              <a:t> kann landesgesetzlich zusätzlich Präsident/in der Bildungsdirektion sein oder das Bildungs-Landesregierungsmitglied dazu machen. </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DE" sz="1800" b="1" dirty="0">
                <a:effectLst/>
                <a:latin typeface="Arial" panose="020B0604020202020204" pitchFamily="34" charset="0"/>
              </a:rPr>
              <a:t>- </a:t>
            </a:r>
            <a:r>
              <a:rPr lang="de-DE" sz="1800" b="1" dirty="0" err="1">
                <a:effectLst/>
                <a:latin typeface="Arial" panose="020B0604020202020204" pitchFamily="34" charset="0"/>
              </a:rPr>
              <a:t>LH</a:t>
            </a:r>
            <a:r>
              <a:rPr lang="de-DE" sz="1800" b="1" dirty="0">
                <a:effectLst/>
                <a:latin typeface="Arial" panose="020B0604020202020204" pitchFamily="34" charset="0"/>
              </a:rPr>
              <a:t> und BM (und </a:t>
            </a:r>
            <a:r>
              <a:rPr lang="de-DE" sz="1800" b="1" dirty="0" err="1">
                <a:effectLst/>
                <a:latin typeface="Arial" panose="020B0604020202020204" pitchFamily="34" charset="0"/>
              </a:rPr>
              <a:t>Präs</a:t>
            </a:r>
            <a:r>
              <a:rPr lang="de-DE" sz="1800" b="1" dirty="0">
                <a:effectLst/>
                <a:latin typeface="Arial" panose="020B0604020202020204" pitchFamily="34" charset="0"/>
              </a:rPr>
              <a:t>.) können Bildungsdirektor/in Weisungen geben.</a:t>
            </a:r>
            <a:br>
              <a:rPr lang="de-DE" sz="1800" b="1" dirty="0">
                <a:effectLst/>
                <a:latin typeface="Arial" panose="020B0604020202020204" pitchFamily="34" charset="0"/>
              </a:rPr>
            </a:br>
            <a:r>
              <a:rPr lang="de-DE" sz="600" b="1" dirty="0">
                <a:effectLst/>
                <a:latin typeface="Arial" panose="020B0604020202020204" pitchFamily="34" charset="0"/>
              </a:rPr>
              <a:t> .</a:t>
            </a:r>
          </a:p>
          <a:p>
            <a:pPr>
              <a:defRPr/>
            </a:pPr>
            <a:r>
              <a:rPr lang="de-DE" sz="1800" b="1" dirty="0">
                <a:effectLst/>
                <a:latin typeface="Arial" panose="020B0604020202020204" pitchFamily="34" charset="0"/>
              </a:rPr>
              <a:t>- Bildungsdirektor/in ist Vorsitzende/r der </a:t>
            </a:r>
            <a:r>
              <a:rPr lang="de-AT" sz="1800" b="1" dirty="0">
                <a:effectLst/>
              </a:rPr>
              <a:t>Begutachtungskommission </a:t>
            </a:r>
            <a:r>
              <a:rPr lang="de-AT" sz="1800" dirty="0">
                <a:effectLst/>
              </a:rPr>
              <a:t>(4 </a:t>
            </a:r>
            <a:r>
              <a:rPr lang="de-AT" sz="1800" dirty="0" err="1">
                <a:effectLst/>
              </a:rPr>
              <a:t>Perso-nen</a:t>
            </a:r>
            <a:r>
              <a:rPr lang="de-AT" sz="1800" dirty="0">
                <a:effectLst/>
              </a:rPr>
              <a:t>)</a:t>
            </a:r>
            <a:r>
              <a:rPr lang="de-DE" sz="1800" b="1" dirty="0">
                <a:effectLst/>
                <a:latin typeface="Arial" panose="020B0604020202020204" pitchFamily="34" charset="0"/>
              </a:rPr>
              <a:t>, die </a:t>
            </a:r>
            <a:r>
              <a:rPr lang="de-DE" sz="1800" b="1" dirty="0" err="1">
                <a:effectLst/>
                <a:latin typeface="Arial" panose="020B0604020202020204" pitchFamily="34" charset="0"/>
              </a:rPr>
              <a:t>Schulleitungskandid</a:t>
            </a:r>
            <a:r>
              <a:rPr lang="de-DE" sz="1800" b="1" dirty="0">
                <a:effectLst/>
                <a:latin typeface="Arial" panose="020B0604020202020204" pitchFamily="34" charset="0"/>
              </a:rPr>
              <a:t>. beurteilt </a:t>
            </a:r>
            <a:r>
              <a:rPr lang="de-DE" sz="1800" dirty="0">
                <a:effectLst/>
                <a:latin typeface="Arial" panose="020B0604020202020204" pitchFamily="34" charset="0"/>
              </a:rPr>
              <a:t>(statt </a:t>
            </a:r>
            <a:r>
              <a:rPr lang="de-DE" sz="1800" dirty="0" err="1">
                <a:effectLst/>
                <a:latin typeface="Arial" panose="020B0604020202020204" pitchFamily="34" charset="0"/>
              </a:rPr>
              <a:t>LSR</a:t>
            </a:r>
            <a:r>
              <a:rPr lang="de-DE" sz="1800" dirty="0">
                <a:effectLst/>
                <a:latin typeface="Arial" panose="020B0604020202020204" pitchFamily="34" charset="0"/>
              </a:rPr>
              <a:t>-Kollegiums-Dreiervorschlägen).</a:t>
            </a:r>
          </a:p>
          <a:p>
            <a:pPr>
              <a:defRPr/>
            </a:pPr>
            <a:r>
              <a:rPr lang="de-AT" sz="600" b="1" dirty="0">
                <a:effectLst/>
                <a:latin typeface="+mj-lt"/>
              </a:rPr>
              <a:t>.</a:t>
            </a:r>
          </a:p>
          <a:p>
            <a:pPr>
              <a:defRPr/>
            </a:pPr>
            <a:r>
              <a:rPr lang="de-AT" sz="1800" b="1" dirty="0">
                <a:effectLst/>
                <a:latin typeface="+mj-lt"/>
              </a:rPr>
              <a:t>- Bildungsdirektion gliedert sich in Präsidium (</a:t>
            </a:r>
            <a:r>
              <a:rPr lang="de-AT" sz="1800" dirty="0">
                <a:effectLst/>
              </a:rPr>
              <a:t>rechtliche, budgetäre und organisatorische Aufgaben</a:t>
            </a:r>
            <a:r>
              <a:rPr lang="de-AT" sz="1800" b="1" dirty="0">
                <a:effectLst/>
                <a:latin typeface="+mj-lt"/>
              </a:rPr>
              <a:t>) und pädagogischer Dienst (</a:t>
            </a:r>
            <a:r>
              <a:rPr lang="de-AT" sz="1800" dirty="0"/>
              <a:t>Schulaufsicht, Schulpsychologie, Zentrum inklusiver Pädagogik</a:t>
            </a:r>
            <a:r>
              <a:rPr lang="de-AT" sz="1800" b="1" dirty="0">
                <a:effectLst/>
                <a:latin typeface="+mj-lt"/>
              </a:rPr>
              <a:t>) mit jeweiliger Leitung</a:t>
            </a:r>
          </a:p>
          <a:p>
            <a:pPr>
              <a:defRPr/>
            </a:pPr>
            <a:r>
              <a:rPr lang="de-AT" sz="600" b="1" dirty="0">
                <a:effectLst/>
                <a:latin typeface="+mj-lt"/>
              </a:rPr>
              <a:t>.</a:t>
            </a:r>
          </a:p>
          <a:p>
            <a:pPr>
              <a:defRPr/>
            </a:pPr>
            <a:r>
              <a:rPr lang="de-AT" sz="1800" b="1" dirty="0">
                <a:effectLst/>
                <a:latin typeface="+mj-lt"/>
              </a:rPr>
              <a:t>- Die Neugestaltung der Schulaufsicht </a:t>
            </a:r>
            <a:r>
              <a:rPr lang="de-AT" sz="1800" dirty="0">
                <a:effectLst/>
                <a:latin typeface="+mj-lt"/>
              </a:rPr>
              <a:t>(regionale Teams, neues Aufgaben-profil, Mitwirkung am Bildungscontrolling) </a:t>
            </a:r>
            <a:r>
              <a:rPr lang="de-AT" sz="1800" b="1" dirty="0">
                <a:effectLst/>
                <a:latin typeface="+mj-lt"/>
              </a:rPr>
              <a:t>soll bis 31.8.2020 erfolgen. </a:t>
            </a:r>
            <a:endParaRPr lang="de-AT" altLang="de-DE" b="1" dirty="0"/>
          </a:p>
        </p:txBody>
      </p:sp>
      <p:sp>
        <p:nvSpPr>
          <p:cNvPr id="3" name="Inhaltsplatzhalter 2"/>
          <p:cNvSpPr txBox="1">
            <a:spLocks/>
          </p:cNvSpPr>
          <p:nvPr/>
        </p:nvSpPr>
        <p:spPr bwMode="auto">
          <a:xfrm>
            <a:off x="7596188" y="6294438"/>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3 von 16</a:t>
            </a:r>
          </a:p>
        </p:txBody>
      </p:sp>
    </p:spTree>
  </p:cSld>
  <p:clrMapOvr>
    <a:masterClrMapping/>
  </p:clrMapOvr>
  <p:transition spd="med">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620713"/>
            <a:ext cx="9144000" cy="568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err="1">
                <a:effectLst/>
                <a:latin typeface="Arial" panose="020B0604020202020204" pitchFamily="34" charset="0"/>
              </a:rPr>
              <a:t>KlassenschülerInnen</a:t>
            </a:r>
            <a:r>
              <a:rPr lang="de-DE" sz="2800" b="1" dirty="0">
                <a:effectLst/>
                <a:latin typeface="Arial" panose="020B0604020202020204" pitchFamily="34" charset="0"/>
              </a:rPr>
              <a:t>- und Teilungszahlen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a:t>
            </a:r>
            <a:br>
              <a:rPr lang="de-DE" sz="2000" b="1" dirty="0">
                <a:effectLst/>
                <a:latin typeface="Arial" panose="020B0604020202020204" pitchFamily="34" charset="0"/>
              </a:rPr>
            </a:br>
            <a:r>
              <a:rPr lang="de-DE" sz="1800" b="1" dirty="0">
                <a:effectLst/>
                <a:latin typeface="Arial" panose="020B0604020202020204" pitchFamily="34" charset="0"/>
              </a:rPr>
              <a:t>- werden ab 1.9.18 nicht mehr zentral geregelt, sondern von der Schulleitung.</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Gesetzestext und Erläuterungen stellen aber sicher, dass die Ressourcen-zuteilung (Wochenstunden) nach den bis 31.8.2018 gültigen Regeln geschieht. </a:t>
            </a: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Bis 4 Wochen vor Schulschluss muss die Schulleitung dem </a:t>
            </a:r>
            <a:br>
              <a:rPr lang="de-DE" sz="1800" b="1" dirty="0">
                <a:effectLst/>
                <a:latin typeface="Arial" panose="020B0604020202020204" pitchFamily="34" charset="0"/>
              </a:rPr>
            </a:br>
            <a:r>
              <a:rPr lang="de-DE" sz="1800" b="1" dirty="0" err="1">
                <a:effectLst/>
                <a:latin typeface="Arial" panose="020B0604020202020204" pitchFamily="34" charset="0"/>
              </a:rPr>
              <a:t>SGA</a:t>
            </a:r>
            <a:r>
              <a:rPr lang="de-DE" sz="1800" b="1" dirty="0">
                <a:effectLst/>
                <a:latin typeface="Arial" panose="020B0604020202020204" pitchFamily="34" charset="0"/>
              </a:rPr>
              <a:t>/Schulforum die Klassen- und Gruppengrößen fürs nächste Jahr vorlegen und Einvernehmen darüber herstellen. </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DE" sz="1800" b="1" dirty="0">
                <a:effectLst/>
                <a:latin typeface="Arial" panose="020B0604020202020204" pitchFamily="34" charset="0"/>
              </a:rPr>
              <a:t>- Bei Nichteinvernehmen braucht es in </a:t>
            </a:r>
            <a:r>
              <a:rPr lang="de-DE" sz="1800" b="1" dirty="0" err="1">
                <a:effectLst/>
                <a:latin typeface="Arial" panose="020B0604020202020204" pitchFamily="34" charset="0"/>
              </a:rPr>
              <a:t>SGA</a:t>
            </a:r>
            <a:r>
              <a:rPr lang="de-DE" sz="1800" b="1" dirty="0">
                <a:effectLst/>
                <a:latin typeface="Arial" panose="020B0604020202020204" pitchFamily="34" charset="0"/>
              </a:rPr>
              <a:t>/SF eine Zweidrittelmehrheit, um die Einteilung zu </a:t>
            </a:r>
            <a:r>
              <a:rPr lang="de-DE" sz="1800" b="1" dirty="0" err="1">
                <a:effectLst/>
                <a:latin typeface="Arial" panose="020B0604020202020204" pitchFamily="34" charset="0"/>
              </a:rPr>
              <a:t>beeinspruchen</a:t>
            </a:r>
            <a:r>
              <a:rPr lang="de-DE" sz="1800" b="1" dirty="0">
                <a:effectLst/>
                <a:latin typeface="Arial" panose="020B0604020202020204" pitchFamily="34" charset="0"/>
              </a:rPr>
              <a:t> und bis 2 Wochen vor Schulschluss der Bildungsdirektion vorzulegen, die dann endgültig entscheidet.</a:t>
            </a:r>
            <a:br>
              <a:rPr lang="de-DE" sz="1800" b="1" dirty="0">
                <a:effectLst/>
                <a:latin typeface="Arial" panose="020B0604020202020204" pitchFamily="34" charset="0"/>
              </a:rPr>
            </a:br>
            <a:r>
              <a:rPr lang="de-DE" sz="600" b="1" dirty="0">
                <a:effectLst/>
                <a:latin typeface="Arial" panose="020B0604020202020204" pitchFamily="34" charset="0"/>
              </a:rPr>
              <a:t> .</a:t>
            </a:r>
          </a:p>
          <a:p>
            <a:pPr>
              <a:defRPr/>
            </a:pPr>
            <a:r>
              <a:rPr lang="de-DE" sz="1800" b="1" dirty="0">
                <a:effectLst/>
                <a:latin typeface="Arial" panose="020B0604020202020204" pitchFamily="34" charset="0"/>
              </a:rPr>
              <a:t>- Die Personalvertretung kommt da nicht vor. Sie kann und muss sich im Rahmen der </a:t>
            </a:r>
            <a:r>
              <a:rPr lang="de-DE" sz="1800" b="1" dirty="0" err="1">
                <a:effectLst/>
                <a:latin typeface="Arial" panose="020B0604020202020204" pitchFamily="34" charset="0"/>
              </a:rPr>
              <a:t>Einvernehmensherstellung</a:t>
            </a:r>
            <a:r>
              <a:rPr lang="de-DE" sz="1800" b="1" dirty="0">
                <a:effectLst/>
                <a:latin typeface="Arial" panose="020B0604020202020204" pitchFamily="34" charset="0"/>
              </a:rPr>
              <a:t> über die (provisorische) Diensteinteilung einbringen. Die PV hat die Einhaltung der Gesetze zu fordern, auch dieses: </a:t>
            </a:r>
          </a:p>
          <a:p>
            <a:pPr>
              <a:defRPr/>
            </a:pPr>
            <a:r>
              <a:rPr lang="de-AT" sz="600" b="1" dirty="0">
                <a:effectLst/>
              </a:rPr>
              <a:t>.</a:t>
            </a:r>
          </a:p>
          <a:p>
            <a:pPr>
              <a:defRPr/>
            </a:pPr>
            <a:r>
              <a:rPr lang="de-AT" sz="1800" b="1" dirty="0">
                <a:effectLst/>
                <a:latin typeface="+mj-lt"/>
              </a:rPr>
              <a:t>- Die Ressourcenzuteilung hat gem. </a:t>
            </a:r>
            <a:r>
              <a:rPr lang="de-AT" sz="1800" b="1" dirty="0" err="1">
                <a:effectLst/>
                <a:latin typeface="+mj-lt"/>
              </a:rPr>
              <a:t>SchOG</a:t>
            </a:r>
            <a:r>
              <a:rPr lang="de-AT" sz="1800" b="1" dirty="0">
                <a:effectLst/>
                <a:latin typeface="+mj-lt"/>
              </a:rPr>
              <a:t> § 8 (3) auch zu berücksichtigen: das Bildungsangebot, den sozio-ökonomischen Hintergrund, den Förderbedarf der </a:t>
            </a:r>
            <a:r>
              <a:rPr lang="de-AT" sz="1800" b="1" dirty="0" err="1">
                <a:effectLst/>
                <a:latin typeface="+mj-lt"/>
              </a:rPr>
              <a:t>SchülerInnen</a:t>
            </a:r>
            <a:r>
              <a:rPr lang="de-AT" sz="1800" b="1" dirty="0">
                <a:effectLst/>
                <a:latin typeface="+mj-lt"/>
              </a:rPr>
              <a:t>, die im Alltag verwendete Sprache und regionale Bedürfnisse. </a:t>
            </a:r>
            <a:endParaRPr lang="de-AT" sz="1800" b="1" dirty="0">
              <a:effectLst/>
            </a:endParaRPr>
          </a:p>
          <a:p>
            <a:pPr>
              <a:defRPr/>
            </a:pPr>
            <a:r>
              <a:rPr lang="de-AT" sz="600" b="1" dirty="0">
                <a:effectLst/>
              </a:rPr>
              <a:t>.</a:t>
            </a:r>
          </a:p>
          <a:p>
            <a:pPr eaLnBrk="1" hangingPunct="1">
              <a:lnSpc>
                <a:spcPct val="90000"/>
              </a:lnSpc>
              <a:defRPr/>
            </a:pPr>
            <a:endParaRPr lang="de-AT" altLang="de-DE" b="1" dirty="0"/>
          </a:p>
        </p:txBody>
      </p:sp>
      <p:sp>
        <p:nvSpPr>
          <p:cNvPr id="3" name="Inhaltsplatzhalter 2"/>
          <p:cNvSpPr txBox="1">
            <a:spLocks/>
          </p:cNvSpPr>
          <p:nvPr/>
        </p:nvSpPr>
        <p:spPr bwMode="auto">
          <a:xfrm>
            <a:off x="7596188" y="6294438"/>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4 von 16</a:t>
            </a:r>
          </a:p>
        </p:txBody>
      </p:sp>
    </p:spTree>
  </p:cSld>
  <p:clrMapOvr>
    <a:masterClrMapping/>
  </p:clrMapOvr>
  <p:transition spd="med">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476250"/>
            <a:ext cx="9144000" cy="583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err="1">
                <a:effectLst/>
                <a:latin typeface="Arial" panose="020B0604020202020204" pitchFamily="34" charset="0"/>
              </a:rPr>
              <a:t>Clusterung</a:t>
            </a:r>
            <a:r>
              <a:rPr lang="de-DE" sz="2800" b="1" dirty="0">
                <a:effectLst/>
                <a:latin typeface="Arial" panose="020B0604020202020204" pitchFamily="34" charset="0"/>
              </a:rPr>
              <a:t>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ist nur zwischen </a:t>
            </a:r>
            <a:r>
              <a:rPr lang="de-DE" sz="1800" b="1" dirty="0" err="1">
                <a:effectLst/>
                <a:latin typeface="Arial" panose="020B0604020202020204" pitchFamily="34" charset="0"/>
              </a:rPr>
              <a:t>APS</a:t>
            </a:r>
            <a:r>
              <a:rPr lang="de-DE" sz="1800" b="1" dirty="0">
                <a:effectLst/>
                <a:latin typeface="Arial" panose="020B0604020202020204" pitchFamily="34" charset="0"/>
              </a:rPr>
              <a:t> oder zwischen </a:t>
            </a:r>
            <a:r>
              <a:rPr lang="de-DE" sz="1800" b="1" dirty="0" err="1">
                <a:effectLst/>
                <a:latin typeface="Arial" panose="020B0604020202020204" pitchFamily="34" charset="0"/>
              </a:rPr>
              <a:t>AHS+BMHS</a:t>
            </a:r>
            <a:r>
              <a:rPr lang="de-DE" sz="1800" b="1" dirty="0">
                <a:effectLst/>
                <a:latin typeface="Arial" panose="020B0604020202020204" pitchFamily="34" charset="0"/>
              </a:rPr>
              <a:t> möglich, nicht übergreifend!</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Cluster mit mehr als 1300 </a:t>
            </a:r>
            <a:r>
              <a:rPr lang="de-DE" sz="1800" b="1" dirty="0" err="1">
                <a:effectLst/>
                <a:latin typeface="Arial" panose="020B0604020202020204" pitchFamily="34" charset="0"/>
              </a:rPr>
              <a:t>SchülerInnen</a:t>
            </a:r>
            <a:r>
              <a:rPr lang="de-DE" sz="1800" b="1" dirty="0">
                <a:effectLst/>
                <a:latin typeface="Arial" panose="020B0604020202020204" pitchFamily="34" charset="0"/>
              </a:rPr>
              <a:t> oder mehr als 3 Schulen brauchen die Zustimmung der betroffenen Zentralausschüsse der </a:t>
            </a:r>
            <a:r>
              <a:rPr lang="de-DE" sz="1800" b="1" dirty="0" err="1">
                <a:effectLst/>
                <a:latin typeface="Arial" panose="020B0604020202020204" pitchFamily="34" charset="0"/>
              </a:rPr>
              <a:t>LehrerInnen</a:t>
            </a:r>
            <a:r>
              <a:rPr lang="de-DE" sz="1800" b="1" dirty="0">
                <a:effectLst/>
                <a:latin typeface="Arial" panose="020B0604020202020204" pitchFamily="34" charset="0"/>
              </a:rPr>
              <a:t>. </a:t>
            </a:r>
          </a:p>
          <a:p>
            <a:pPr>
              <a:defRPr/>
            </a:pPr>
            <a:r>
              <a:rPr lang="de-DE" sz="600" b="1" dirty="0">
                <a:effectLst/>
                <a:latin typeface="Arial" panose="020B0604020202020204" pitchFamily="34" charset="0"/>
              </a:rPr>
              <a:t>.</a:t>
            </a:r>
          </a:p>
          <a:p>
            <a:pPr>
              <a:defRPr/>
            </a:pPr>
            <a:r>
              <a:rPr lang="de-DE" sz="1800" b="1" dirty="0">
                <a:effectLst/>
                <a:latin typeface="+mj-lt"/>
              </a:rPr>
              <a:t>- </a:t>
            </a:r>
            <a:r>
              <a:rPr lang="de-AT" sz="1800" b="1" dirty="0">
                <a:effectLst/>
                <a:latin typeface="+mj-lt"/>
              </a:rPr>
              <a:t>Schulcluster sollen gebildet werden, wenn</a:t>
            </a:r>
          </a:p>
          <a:p>
            <a:pPr>
              <a:defRPr/>
            </a:pPr>
            <a:r>
              <a:rPr lang="de-AT" sz="1800" dirty="0">
                <a:effectLst/>
              </a:rPr>
              <a:t>1. die Schulen nicht weiter als fünf Straßenkilometer voneinander entfernt sind und</a:t>
            </a:r>
          </a:p>
          <a:p>
            <a:pPr>
              <a:defRPr/>
            </a:pPr>
            <a:r>
              <a:rPr lang="de-AT" sz="1800" dirty="0">
                <a:effectLst/>
              </a:rPr>
              <a:t>2. an 1 dieser Schulen weniger als (</a:t>
            </a:r>
            <a:r>
              <a:rPr lang="de-AT" sz="1800" dirty="0" err="1">
                <a:effectLst/>
              </a:rPr>
              <a:t>AHS+BMHS</a:t>
            </a:r>
            <a:r>
              <a:rPr lang="de-AT" sz="1800" dirty="0">
                <a:effectLst/>
              </a:rPr>
              <a:t>:) 200 (</a:t>
            </a:r>
            <a:r>
              <a:rPr lang="de-AT" sz="1800" dirty="0" err="1">
                <a:effectLst/>
              </a:rPr>
              <a:t>APS</a:t>
            </a:r>
            <a:r>
              <a:rPr lang="de-AT" sz="1800" dirty="0">
                <a:effectLst/>
              </a:rPr>
              <a:t>: 100) </a:t>
            </a:r>
            <a:r>
              <a:rPr lang="de-AT" sz="1800" dirty="0" err="1">
                <a:effectLst/>
              </a:rPr>
              <a:t>SchülerInnen</a:t>
            </a:r>
            <a:r>
              <a:rPr lang="de-AT" sz="1800" dirty="0">
                <a:effectLst/>
              </a:rPr>
              <a:t> sind und</a:t>
            </a:r>
          </a:p>
          <a:p>
            <a:pPr>
              <a:defRPr/>
            </a:pPr>
            <a:r>
              <a:rPr lang="de-AT" sz="1800" dirty="0">
                <a:effectLst/>
              </a:rPr>
              <a:t>3. an 1 Schule in den letzten 3 Jahren die </a:t>
            </a:r>
            <a:r>
              <a:rPr lang="de-AT" sz="1800" dirty="0" err="1">
                <a:effectLst/>
              </a:rPr>
              <a:t>SchülerInnenzahl</a:t>
            </a:r>
            <a:r>
              <a:rPr lang="de-AT" sz="1800" dirty="0">
                <a:effectLst/>
              </a:rPr>
              <a:t> </a:t>
            </a:r>
            <a:r>
              <a:rPr lang="de-AT" sz="1800" dirty="0" err="1">
                <a:effectLst/>
              </a:rPr>
              <a:t>tendenziell+merklich</a:t>
            </a:r>
            <a:r>
              <a:rPr lang="de-AT" sz="1800" dirty="0">
                <a:effectLst/>
              </a:rPr>
              <a:t> sinkt</a:t>
            </a:r>
            <a:r>
              <a:rPr lang="de-DE" sz="1800" b="1" dirty="0">
                <a:effectLst/>
                <a:latin typeface="Arial" panose="020B0604020202020204" pitchFamily="34" charset="0"/>
              </a:rPr>
              <a:t>. </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DE" sz="1800" b="1" dirty="0">
                <a:effectLst/>
                <a:latin typeface="Arial" panose="020B0604020202020204" pitchFamily="34" charset="0"/>
              </a:rPr>
              <a:t>- Auch ohne diese 3 Punkte können Schulcluster </a:t>
            </a:r>
            <a:r>
              <a:rPr lang="de-AT" sz="1800" dirty="0">
                <a:effectLst/>
              </a:rPr>
              <a:t>von Amts wegen oder auf Anregung der Schulleitung oder des (</a:t>
            </a:r>
            <a:r>
              <a:rPr lang="de-AT" sz="1800" dirty="0" err="1">
                <a:effectLst/>
              </a:rPr>
              <a:t>AHS+BMHS</a:t>
            </a:r>
            <a:r>
              <a:rPr lang="de-AT" sz="1800" dirty="0">
                <a:effectLst/>
              </a:rPr>
              <a:t>:) DA (</a:t>
            </a:r>
            <a:r>
              <a:rPr lang="de-AT" sz="1800" dirty="0" err="1">
                <a:effectLst/>
              </a:rPr>
              <a:t>APS</a:t>
            </a:r>
            <a:r>
              <a:rPr lang="de-AT" sz="1800" dirty="0">
                <a:effectLst/>
              </a:rPr>
              <a:t>: </a:t>
            </a:r>
            <a:r>
              <a:rPr lang="de-AT" sz="1800" dirty="0" err="1">
                <a:effectLst/>
              </a:rPr>
              <a:t>ZA</a:t>
            </a:r>
            <a:r>
              <a:rPr lang="de-AT" sz="1800" dirty="0">
                <a:effectLst/>
              </a:rPr>
              <a:t>) gebildet werden, wenn</a:t>
            </a:r>
          </a:p>
          <a:p>
            <a:pPr>
              <a:defRPr/>
            </a:pPr>
            <a:r>
              <a:rPr lang="de-AT" sz="1800" dirty="0">
                <a:effectLst/>
              </a:rPr>
              <a:t>1. die Schulkonferenzen jeder dieser Schulen nach Beratung mit </a:t>
            </a:r>
            <a:r>
              <a:rPr lang="de-AT" sz="1800" dirty="0" err="1">
                <a:effectLst/>
              </a:rPr>
              <a:t>SGA</a:t>
            </a:r>
            <a:r>
              <a:rPr lang="de-AT" sz="1800" dirty="0">
                <a:effectLst/>
              </a:rPr>
              <a:t>/SF zustimmen </a:t>
            </a:r>
            <a:br>
              <a:rPr lang="de-AT" sz="1800" dirty="0">
                <a:effectLst/>
              </a:rPr>
            </a:br>
            <a:r>
              <a:rPr lang="de-AT" sz="1800" b="1" dirty="0">
                <a:effectLst/>
              </a:rPr>
              <a:t>oder </a:t>
            </a:r>
            <a:r>
              <a:rPr lang="de-AT" sz="1800" dirty="0">
                <a:effectLst/>
              </a:rPr>
              <a:t>die Schulen nur einen kurzen Fußweg voneinander entfernt sind </a:t>
            </a:r>
            <a:r>
              <a:rPr lang="de-AT" sz="1800" b="1" dirty="0">
                <a:effectLst/>
              </a:rPr>
              <a:t>und</a:t>
            </a:r>
          </a:p>
          <a:p>
            <a:pPr>
              <a:defRPr/>
            </a:pPr>
            <a:r>
              <a:rPr lang="de-AT" sz="1800" dirty="0">
                <a:effectLst/>
              </a:rPr>
              <a:t>2. ein Entwurf eines </a:t>
            </a:r>
            <a:r>
              <a:rPr lang="de-AT" sz="1800" dirty="0" err="1">
                <a:effectLst/>
              </a:rPr>
              <a:t>pädagogischen+organisatorischen</a:t>
            </a:r>
            <a:r>
              <a:rPr lang="de-AT" sz="1800" dirty="0">
                <a:effectLst/>
              </a:rPr>
              <a:t> Clusterplans vorliegt</a:t>
            </a:r>
            <a:r>
              <a:rPr lang="de-DE" sz="1800" b="1" dirty="0">
                <a:effectLst/>
                <a:latin typeface="Arial" panose="020B0604020202020204" pitchFamily="34" charset="0"/>
              </a:rPr>
              <a:t>.</a:t>
            </a:r>
            <a:br>
              <a:rPr lang="de-DE" sz="1800" b="1" dirty="0">
                <a:effectLst/>
                <a:latin typeface="Arial" panose="020B0604020202020204" pitchFamily="34" charset="0"/>
              </a:rPr>
            </a:br>
            <a:r>
              <a:rPr lang="de-DE" sz="600" b="1" dirty="0">
                <a:effectLst/>
                <a:latin typeface="Arial" panose="020B0604020202020204" pitchFamily="34" charset="0"/>
              </a:rPr>
              <a:t> .</a:t>
            </a:r>
          </a:p>
          <a:p>
            <a:pPr>
              <a:defRPr/>
            </a:pPr>
            <a:r>
              <a:rPr lang="de-DE" sz="1800" b="1" dirty="0">
                <a:effectLst/>
                <a:latin typeface="Arial" panose="020B0604020202020204" pitchFamily="34" charset="0"/>
              </a:rPr>
              <a:t>- An </a:t>
            </a:r>
            <a:r>
              <a:rPr lang="de-DE" sz="1800" b="1" dirty="0" err="1">
                <a:effectLst/>
                <a:latin typeface="Arial" panose="020B0604020202020204" pitchFamily="34" charset="0"/>
              </a:rPr>
              <a:t>APS</a:t>
            </a:r>
            <a:r>
              <a:rPr lang="de-DE" sz="1800" b="1" dirty="0">
                <a:effectLst/>
                <a:latin typeface="Arial" panose="020B0604020202020204" pitchFamily="34" charset="0"/>
              </a:rPr>
              <a:t> ist immer auch die Zustimmung des </a:t>
            </a:r>
            <a:r>
              <a:rPr lang="de-DE" sz="1800" b="1" dirty="0" err="1">
                <a:effectLst/>
                <a:latin typeface="Arial" panose="020B0604020202020204" pitchFamily="34" charset="0"/>
              </a:rPr>
              <a:t>Schulerhalters</a:t>
            </a:r>
            <a:r>
              <a:rPr lang="de-DE" sz="1800" b="1" dirty="0">
                <a:effectLst/>
                <a:latin typeface="Arial" panose="020B0604020202020204" pitchFamily="34" charset="0"/>
              </a:rPr>
              <a:t> erforderlich.</a:t>
            </a:r>
          </a:p>
          <a:p>
            <a:pPr>
              <a:defRPr/>
            </a:pPr>
            <a:r>
              <a:rPr lang="de-AT" sz="600" b="1" dirty="0">
                <a:effectLst/>
              </a:rPr>
              <a:t>.</a:t>
            </a:r>
          </a:p>
          <a:p>
            <a:pPr>
              <a:defRPr/>
            </a:pPr>
            <a:r>
              <a:rPr lang="de-AT" sz="1800" b="1" dirty="0">
                <a:effectLst/>
              </a:rPr>
              <a:t>- Im </a:t>
            </a:r>
            <a:r>
              <a:rPr lang="de-AT" sz="1800" b="1" dirty="0" err="1">
                <a:effectLst/>
              </a:rPr>
              <a:t>APS</a:t>
            </a:r>
            <a:r>
              <a:rPr lang="de-AT" sz="1800" b="1" dirty="0">
                <a:effectLst/>
              </a:rPr>
              <a:t>-Schulclusterorganisationsplan </a:t>
            </a:r>
            <a:r>
              <a:rPr lang="de-AT" sz="1800" dirty="0">
                <a:effectLst/>
              </a:rPr>
              <a:t>ist immer auch die Umwandlung von frei werdenden </a:t>
            </a:r>
            <a:r>
              <a:rPr lang="de-AT" sz="1800" dirty="0" err="1">
                <a:effectLst/>
              </a:rPr>
              <a:t>LehrerInnenverwaltungsstunden</a:t>
            </a:r>
            <a:r>
              <a:rPr lang="de-AT" sz="1800" dirty="0">
                <a:effectLst/>
              </a:rPr>
              <a:t> in </a:t>
            </a:r>
            <a:r>
              <a:rPr lang="de-AT" sz="1800" b="1" dirty="0">
                <a:effectLst/>
              </a:rPr>
              <a:t>Verwaltungspersonal vorzusehen.</a:t>
            </a:r>
          </a:p>
          <a:p>
            <a:pPr>
              <a:defRPr/>
            </a:pPr>
            <a:r>
              <a:rPr lang="de-AT" sz="600" b="1" dirty="0">
                <a:effectLst/>
              </a:rPr>
              <a:t>.</a:t>
            </a:r>
          </a:p>
          <a:p>
            <a:pPr eaLnBrk="1" hangingPunct="1">
              <a:lnSpc>
                <a:spcPct val="90000"/>
              </a:lnSpc>
              <a:defRPr/>
            </a:pPr>
            <a:endParaRPr lang="de-AT" altLang="de-DE" b="1" dirty="0"/>
          </a:p>
        </p:txBody>
      </p:sp>
      <p:sp>
        <p:nvSpPr>
          <p:cNvPr id="3" name="Inhaltsplatzhalter 2"/>
          <p:cNvSpPr txBox="1">
            <a:spLocks/>
          </p:cNvSpPr>
          <p:nvPr/>
        </p:nvSpPr>
        <p:spPr bwMode="auto">
          <a:xfrm>
            <a:off x="7596188" y="6294438"/>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5 von 16</a:t>
            </a:r>
          </a:p>
        </p:txBody>
      </p:sp>
    </p:spTree>
  </p:cSld>
  <p:clrMapOvr>
    <a:masterClrMapping/>
  </p:clrMapOvr>
  <p:transition spd="med">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260350"/>
            <a:ext cx="9144000" cy="619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err="1">
                <a:effectLst/>
                <a:latin typeface="Arial" panose="020B0604020202020204" pitchFamily="34" charset="0"/>
              </a:rPr>
              <a:t>Clusterung</a:t>
            </a:r>
            <a:r>
              <a:rPr lang="de-DE" sz="2800" b="1" dirty="0">
                <a:effectLst/>
                <a:latin typeface="Arial" panose="020B0604020202020204" pitchFamily="34" charset="0"/>
              </a:rPr>
              <a:t>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mj-lt"/>
              </a:rPr>
              <a:t>- </a:t>
            </a:r>
            <a:r>
              <a:rPr lang="de-DE" sz="1800" b="1" dirty="0">
                <a:effectLst/>
              </a:rPr>
              <a:t>Minderung der Unterrichtsverpflichtung der Bereichsleitung(en):</a:t>
            </a:r>
            <a:endParaRPr lang="de-AT" sz="1800" dirty="0">
              <a:effectLst/>
            </a:endParaRPr>
          </a:p>
          <a:p>
            <a:pPr>
              <a:defRPr/>
            </a:pPr>
            <a:r>
              <a:rPr lang="de-DE" sz="1800" dirty="0">
                <a:effectLst/>
              </a:rPr>
              <a:t>bei Schulclustern von 201 bis 700 Schülerinnen und Schülern: </a:t>
            </a:r>
            <a:br>
              <a:rPr lang="de-DE" sz="1800" dirty="0">
                <a:effectLst/>
              </a:rPr>
            </a:br>
            <a:r>
              <a:rPr lang="de-DE" sz="1800" dirty="0">
                <a:effectLst/>
              </a:rPr>
              <a:t>(</a:t>
            </a:r>
            <a:r>
              <a:rPr lang="de-DE" sz="1800" dirty="0" err="1">
                <a:effectLst/>
              </a:rPr>
              <a:t>AHS+BMHS</a:t>
            </a:r>
            <a:r>
              <a:rPr lang="de-DE" sz="1800" dirty="0">
                <a:effectLst/>
              </a:rPr>
              <a:t>) 2 (</a:t>
            </a:r>
            <a:r>
              <a:rPr lang="de-DE" sz="1800" dirty="0" err="1">
                <a:effectLst/>
              </a:rPr>
              <a:t>APS</a:t>
            </a:r>
            <a:r>
              <a:rPr lang="de-DE" sz="1800" dirty="0">
                <a:effectLst/>
              </a:rPr>
              <a:t>: 1) bis 4 Wochenstunden,</a:t>
            </a:r>
            <a:endParaRPr lang="de-AT" sz="1800" dirty="0">
              <a:effectLst/>
            </a:endParaRPr>
          </a:p>
          <a:p>
            <a:pPr>
              <a:defRPr/>
            </a:pPr>
            <a:r>
              <a:rPr lang="de-DE" sz="1800" dirty="0">
                <a:effectLst/>
              </a:rPr>
              <a:t>bei 701-1500 </a:t>
            </a:r>
            <a:r>
              <a:rPr lang="de-DE" sz="1800" dirty="0" err="1">
                <a:effectLst/>
              </a:rPr>
              <a:t>Schül</a:t>
            </a:r>
            <a:r>
              <a:rPr lang="de-DE" sz="1800" dirty="0">
                <a:effectLst/>
              </a:rPr>
              <a:t>.: 5 - 8 Wochenstunden, ab 1501 </a:t>
            </a:r>
            <a:r>
              <a:rPr lang="de-DE" sz="1800" dirty="0" err="1">
                <a:effectLst/>
              </a:rPr>
              <a:t>Schül</a:t>
            </a:r>
            <a:r>
              <a:rPr lang="de-DE" sz="1800" dirty="0">
                <a:effectLst/>
              </a:rPr>
              <a:t>.: 9 - 11 Wochenstunden.</a:t>
            </a:r>
            <a:endParaRPr lang="de-AT" sz="1800" dirty="0">
              <a:effectLst/>
            </a:endParaRPr>
          </a:p>
          <a:p>
            <a:pPr>
              <a:defRPr/>
            </a:pPr>
            <a:r>
              <a:rPr lang="de-DE" sz="1800" dirty="0">
                <a:effectLst/>
              </a:rPr>
              <a:t>Diese Obergrenzen können in begründeten Anlassfällen überschritten werden, </a:t>
            </a:r>
            <a:br>
              <a:rPr lang="de-DE" sz="1800" dirty="0">
                <a:effectLst/>
              </a:rPr>
            </a:br>
            <a:r>
              <a:rPr lang="de-DE" sz="1800" dirty="0">
                <a:effectLst/>
              </a:rPr>
              <a:t>sofern die ressourcenmäßige Bedeckung gegeben ist.</a:t>
            </a:r>
            <a:endParaRPr lang="de-AT" sz="1800" dirty="0">
              <a:effectLst/>
            </a:endParaRP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Aufgaben der Bereichsleitung: </a:t>
            </a:r>
            <a:r>
              <a:rPr lang="de-AT" sz="1800" dirty="0">
                <a:effectLst/>
              </a:rPr>
              <a:t>Leitung nach Maßgabe der Vorgaben der Cluster-Leitung und Wahrnehmung der im Organisationsplan übertragenen Aufgaben:</a:t>
            </a:r>
          </a:p>
          <a:p>
            <a:pPr>
              <a:defRPr/>
            </a:pPr>
            <a:r>
              <a:rPr lang="de-AT" sz="1800" dirty="0">
                <a:effectLst/>
              </a:rPr>
              <a:t>1. Pädagogischer Support (Ansprechpartner) für alle Schulpartner am Standort im akuten Krisenmanagement,</a:t>
            </a:r>
          </a:p>
          <a:p>
            <a:pPr>
              <a:defRPr/>
            </a:pPr>
            <a:r>
              <a:rPr lang="de-AT" sz="1800" dirty="0">
                <a:effectLst/>
              </a:rPr>
              <a:t>2. Mitarbeit im Qualitätsmanagement- und Qualitätssicherungs-Team des Clusters, </a:t>
            </a:r>
          </a:p>
          <a:p>
            <a:pPr>
              <a:defRPr/>
            </a:pPr>
            <a:r>
              <a:rPr lang="de-AT" sz="1800" dirty="0">
                <a:effectLst/>
              </a:rPr>
              <a:t>3. Diensteinteilung bei akuten Absenzen am Standort und </a:t>
            </a:r>
          </a:p>
          <a:p>
            <a:pPr>
              <a:defRPr/>
            </a:pPr>
            <a:r>
              <a:rPr lang="de-AT" sz="1800" dirty="0">
                <a:effectLst/>
              </a:rPr>
              <a:t>4. Einführung neuer Lehrpersonen in die verschiedenen Arbeitsbereiche.“</a:t>
            </a:r>
          </a:p>
          <a:p>
            <a:pPr>
              <a:defRPr/>
            </a:pPr>
            <a:r>
              <a:rPr lang="de-DE" sz="600" b="1" dirty="0">
                <a:effectLst/>
                <a:latin typeface="Arial" panose="020B0604020202020204" pitchFamily="34" charset="0"/>
              </a:rPr>
              <a:t> .</a:t>
            </a:r>
          </a:p>
          <a:p>
            <a:pPr>
              <a:defRPr/>
            </a:pPr>
            <a:r>
              <a:rPr lang="de-DE" sz="1800" b="1" dirty="0">
                <a:effectLst/>
                <a:latin typeface="Arial" panose="020B0604020202020204" pitchFamily="34" charset="0"/>
              </a:rPr>
              <a:t>- Aufgaben der Clusterleitung: Wie Direktion.</a:t>
            </a:r>
          </a:p>
          <a:p>
            <a:pPr>
              <a:defRPr/>
            </a:pPr>
            <a:r>
              <a:rPr lang="de-AT" sz="600" b="1" dirty="0">
                <a:effectLst/>
              </a:rPr>
              <a:t>.</a:t>
            </a:r>
          </a:p>
          <a:p>
            <a:pPr>
              <a:defRPr/>
            </a:pPr>
            <a:r>
              <a:rPr lang="de-AT" sz="1800" b="1" dirty="0">
                <a:effectLst/>
              </a:rPr>
              <a:t>- Freistellungsstunden können verwendet werden für: Bereichsleitung, Schulleitung, Administration und </a:t>
            </a:r>
            <a:r>
              <a:rPr lang="de-DE" sz="1800" dirty="0">
                <a:effectLst/>
              </a:rPr>
              <a:t>pädagogisch-didaktische Projekte oder </a:t>
            </a:r>
            <a:br>
              <a:rPr lang="de-DE" sz="1800" dirty="0">
                <a:effectLst/>
              </a:rPr>
            </a:br>
            <a:r>
              <a:rPr lang="de-DE" sz="1800" dirty="0">
                <a:effectLst/>
              </a:rPr>
              <a:t>Projekte der Unterrichtsorganisation und Schulentwicklung</a:t>
            </a:r>
            <a:r>
              <a:rPr lang="de-AT" sz="1800" b="1" dirty="0">
                <a:effectLst/>
              </a:rPr>
              <a:t>.</a:t>
            </a:r>
          </a:p>
          <a:p>
            <a:pPr eaLnBrk="1" hangingPunct="1">
              <a:lnSpc>
                <a:spcPct val="90000"/>
              </a:lnSpc>
              <a:defRPr/>
            </a:pPr>
            <a:endParaRPr lang="de-AT" altLang="de-DE" b="1" dirty="0"/>
          </a:p>
        </p:txBody>
      </p:sp>
      <p:sp>
        <p:nvSpPr>
          <p:cNvPr id="3" name="Inhaltsplatzhalter 2"/>
          <p:cNvSpPr txBox="1">
            <a:spLocks/>
          </p:cNvSpPr>
          <p:nvPr/>
        </p:nvSpPr>
        <p:spPr bwMode="auto">
          <a:xfrm>
            <a:off x="7596188" y="6353175"/>
            <a:ext cx="1450975"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6 von 16</a:t>
            </a:r>
          </a:p>
        </p:txBody>
      </p:sp>
    </p:spTree>
  </p:cSld>
  <p:clrMapOvr>
    <a:masterClrMapping/>
  </p:clrMapOvr>
  <p:transition spd="med">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34925" y="44450"/>
            <a:ext cx="9037638"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Schulleitungsbestellung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AT" sz="1800" dirty="0">
                <a:effectLst/>
              </a:rPr>
              <a:t>Schulgemeinschaftsausschuss/Schulforum und Dienststellenausschuss werden damit in Zukunft nicht mehr befasst. </a:t>
            </a:r>
            <a:r>
              <a:rPr lang="de-AT" sz="1800" dirty="0" err="1">
                <a:effectLst/>
              </a:rPr>
              <a:t>SGA</a:t>
            </a:r>
            <a:r>
              <a:rPr lang="de-AT" sz="1800" dirty="0">
                <a:effectLst/>
              </a:rPr>
              <a:t>/SF/DA bekommen künftig keinerlei Infos oder gar Unterlagen über die Bewerbungen um eine Leitungsstelle. Lediglich ein/e </a:t>
            </a:r>
            <a:r>
              <a:rPr lang="de-AT" sz="1800" b="1" dirty="0">
                <a:effectLst/>
              </a:rPr>
              <a:t>Elternvertreter/in</a:t>
            </a:r>
            <a:r>
              <a:rPr lang="de-AT" sz="1800" dirty="0">
                <a:effectLst/>
              </a:rPr>
              <a:t> aus </a:t>
            </a:r>
            <a:r>
              <a:rPr lang="de-AT" sz="1800" dirty="0" err="1">
                <a:effectLst/>
              </a:rPr>
              <a:t>SGA</a:t>
            </a:r>
            <a:r>
              <a:rPr lang="de-AT" sz="1800" dirty="0">
                <a:effectLst/>
              </a:rPr>
              <a:t>/SF </a:t>
            </a:r>
            <a:r>
              <a:rPr lang="de-AT" sz="1800" b="1" dirty="0">
                <a:effectLst/>
              </a:rPr>
              <a:t>darf beratend am Auswahlverfahren in der Begutachtungskommission teilnehmen</a:t>
            </a:r>
            <a:r>
              <a:rPr lang="de-DE" sz="1800" b="1" dirty="0">
                <a:effectLst/>
                <a:latin typeface="Arial" panose="020B0604020202020204" pitchFamily="34" charset="0"/>
              </a:rPr>
              <a:t>.</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Ausschreibung durch </a:t>
            </a:r>
            <a:r>
              <a:rPr lang="de-AT" sz="1800" b="1" dirty="0">
                <a:effectLst/>
              </a:rPr>
              <a:t>Bildungsdirektion </a:t>
            </a:r>
            <a:r>
              <a:rPr lang="de-AT" sz="1800" dirty="0">
                <a:effectLst/>
              </a:rPr>
              <a:t>ehestens, längstens jedoch innerhalb von drei Monaten nach dem Freiwerden. Außer wenn die Einbeziehung der Schule in einen Schulcluster in Aussicht genommen ist: Verschiebung der Ausschreibung bis 2 Jahre. </a:t>
            </a: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Bewerbung nicht im Dienstweg, sondern an </a:t>
            </a:r>
            <a:r>
              <a:rPr lang="de-AT" sz="1800" dirty="0">
                <a:effectLst/>
              </a:rPr>
              <a:t>die Einreichungsstelle</a:t>
            </a:r>
            <a:r>
              <a:rPr lang="de-DE" sz="1800" b="1" dirty="0">
                <a:effectLst/>
                <a:latin typeface="Arial" panose="020B0604020202020204" pitchFamily="34" charset="0"/>
              </a:rPr>
              <a:t>. </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DE" sz="1800" b="1" dirty="0">
                <a:effectLst/>
                <a:latin typeface="Arial" panose="020B0604020202020204" pitchFamily="34" charset="0"/>
              </a:rPr>
              <a:t>- Bewerbung muss die </a:t>
            </a:r>
            <a:r>
              <a:rPr lang="de-AT" sz="1800" dirty="0">
                <a:effectLst/>
              </a:rPr>
              <a:t>persönliche, fachliche und pädagogische Eignung, die Führungs- und Managementkompetenzen sowie die Leitungs- und Entwicklungsvorstellungen für die angestrebte Funktion unter Einbeziehung von Gender- und </a:t>
            </a:r>
            <a:r>
              <a:rPr lang="de-AT" sz="1800" dirty="0" err="1">
                <a:effectLst/>
              </a:rPr>
              <a:t>Diversity</a:t>
            </a:r>
            <a:r>
              <a:rPr lang="de-AT" sz="1800" dirty="0">
                <a:effectLst/>
              </a:rPr>
              <a:t>-Aspekten darstellen und ab 2023 vorher 20 </a:t>
            </a:r>
            <a:r>
              <a:rPr lang="de-AT" sz="1800" dirty="0" err="1">
                <a:effectLst/>
              </a:rPr>
              <a:t>ECTS</a:t>
            </a:r>
            <a:r>
              <a:rPr lang="de-AT" sz="1800" dirty="0">
                <a:effectLst/>
              </a:rPr>
              <a:t> des Hoch-</a:t>
            </a:r>
            <a:r>
              <a:rPr lang="de-AT" sz="1800" dirty="0" err="1">
                <a:effectLst/>
              </a:rPr>
              <a:t>schullehrgangs</a:t>
            </a:r>
            <a:r>
              <a:rPr lang="de-AT" sz="1800" dirty="0">
                <a:effectLst/>
              </a:rPr>
              <a:t> „Schulen professionell führen“ machen (danach die restlichen 40)</a:t>
            </a:r>
            <a:r>
              <a:rPr lang="de-DE" sz="1800" b="1" dirty="0">
                <a:effectLst/>
                <a:latin typeface="Arial" panose="020B0604020202020204" pitchFamily="34" charset="0"/>
              </a:rPr>
              <a:t> . </a:t>
            </a:r>
            <a:br>
              <a:rPr lang="de-DE" sz="1800" b="1" dirty="0">
                <a:effectLst/>
                <a:latin typeface="Arial" panose="020B0604020202020204" pitchFamily="34" charset="0"/>
              </a:rPr>
            </a:br>
            <a:r>
              <a:rPr lang="de-DE" sz="600" b="1" dirty="0">
                <a:effectLst/>
                <a:latin typeface="Arial" panose="020B0604020202020204" pitchFamily="34" charset="0"/>
              </a:rPr>
              <a:t>.</a:t>
            </a:r>
            <a:endParaRPr lang="de-AT" sz="1800" dirty="0">
              <a:effectLst/>
            </a:endParaRPr>
          </a:p>
          <a:p>
            <a:pPr>
              <a:defRPr/>
            </a:pPr>
            <a:r>
              <a:rPr lang="de-AT" sz="1800" dirty="0">
                <a:effectLst/>
              </a:rPr>
              <a:t>Das Auswahlverfahren macht eine </a:t>
            </a:r>
            <a:r>
              <a:rPr lang="de-AT" sz="1800" b="1" dirty="0">
                <a:effectLst/>
              </a:rPr>
              <a:t>Begutachtungskommission</a:t>
            </a:r>
            <a:r>
              <a:rPr lang="de-AT" sz="1800" dirty="0">
                <a:effectLst/>
              </a:rPr>
              <a:t> bestehend aus:</a:t>
            </a:r>
            <a:br>
              <a:rPr lang="de-AT" sz="1800" dirty="0">
                <a:effectLst/>
              </a:rPr>
            </a:br>
            <a:r>
              <a:rPr lang="de-AT" sz="1800" dirty="0">
                <a:effectLst/>
              </a:rPr>
              <a:t>Bildungsdirektor/in </a:t>
            </a:r>
            <a:r>
              <a:rPr lang="de-AT" sz="1400" dirty="0">
                <a:effectLst/>
              </a:rPr>
              <a:t>(oder Vertretung), </a:t>
            </a:r>
            <a:r>
              <a:rPr lang="de-AT" sz="1800" dirty="0">
                <a:effectLst/>
              </a:rPr>
              <a:t>Schulaufsichtsorgan (bei AV-/</a:t>
            </a:r>
            <a:r>
              <a:rPr lang="de-AT" sz="1800" dirty="0" err="1">
                <a:effectLst/>
              </a:rPr>
              <a:t>FV</a:t>
            </a:r>
            <a:r>
              <a:rPr lang="de-AT" sz="1800" dirty="0">
                <a:effectLst/>
              </a:rPr>
              <a:t>-/</a:t>
            </a:r>
            <a:r>
              <a:rPr lang="de-AT" sz="1800" dirty="0" err="1">
                <a:effectLst/>
              </a:rPr>
              <a:t>EL</a:t>
            </a:r>
            <a:r>
              <a:rPr lang="de-AT" sz="1800" dirty="0">
                <a:effectLst/>
              </a:rPr>
              <a:t>: Dir.), </a:t>
            </a:r>
            <a:br>
              <a:rPr lang="de-AT" sz="1800" dirty="0">
                <a:effectLst/>
              </a:rPr>
            </a:br>
            <a:r>
              <a:rPr lang="de-AT" sz="1800" dirty="0">
                <a:effectLst/>
              </a:rPr>
              <a:t>je 1 von </a:t>
            </a:r>
            <a:r>
              <a:rPr lang="de-AT" sz="1800" dirty="0" err="1">
                <a:effectLst/>
              </a:rPr>
              <a:t>ZA+GÖD</a:t>
            </a:r>
            <a:r>
              <a:rPr lang="de-AT" sz="1800" dirty="0">
                <a:effectLst/>
              </a:rPr>
              <a:t> Entsandte/r, also 4 Stimmberechtigte (</a:t>
            </a:r>
            <a:r>
              <a:rPr lang="de-AT" sz="1800" dirty="0" err="1">
                <a:effectLst/>
              </a:rPr>
              <a:t>Bildungsdir</a:t>
            </a:r>
            <a:r>
              <a:rPr lang="de-AT" sz="1800" dirty="0">
                <a:effectLst/>
              </a:rPr>
              <a:t>. </a:t>
            </a:r>
            <a:r>
              <a:rPr lang="de-AT" sz="1400" dirty="0">
                <a:effectLst/>
                <a:latin typeface="+mj-lt"/>
              </a:rPr>
              <a:t>bzw. </a:t>
            </a:r>
            <a:r>
              <a:rPr lang="de-AT" sz="1800" dirty="0">
                <a:effectLst/>
              </a:rPr>
              <a:t>Dir. </a:t>
            </a:r>
            <a:r>
              <a:rPr lang="de-AT" sz="1800" dirty="0" err="1">
                <a:effectLst/>
              </a:rPr>
              <a:t>dirimiert</a:t>
            </a:r>
            <a:r>
              <a:rPr lang="de-AT" sz="1800" dirty="0">
                <a:effectLst/>
              </a:rPr>
              <a:t>).</a:t>
            </a:r>
          </a:p>
          <a:p>
            <a:pPr>
              <a:defRPr/>
            </a:pPr>
            <a:r>
              <a:rPr lang="de-AT" sz="1800" dirty="0">
                <a:effectLst/>
              </a:rPr>
              <a:t>Dazu beratend: </a:t>
            </a:r>
            <a:r>
              <a:rPr lang="de-AT" sz="1800" dirty="0" err="1">
                <a:effectLst/>
              </a:rPr>
              <a:t>PersonalberaterIn</a:t>
            </a:r>
            <a:r>
              <a:rPr lang="de-AT" sz="1800" dirty="0">
                <a:effectLst/>
              </a:rPr>
              <a:t> jener Einrichtung, die das Assessment durchführt, </a:t>
            </a:r>
            <a:r>
              <a:rPr lang="de-AT" sz="1800" dirty="0" err="1">
                <a:effectLst/>
              </a:rPr>
              <a:t>SGA-Elternvertr</a:t>
            </a:r>
            <a:r>
              <a:rPr lang="de-AT" sz="1800" dirty="0">
                <a:effectLst/>
              </a:rPr>
              <a:t>., Gleichbehandlungsbeauftragte/r, bei </a:t>
            </a:r>
            <a:r>
              <a:rPr lang="de-AT" sz="1800" dirty="0" err="1">
                <a:effectLst/>
              </a:rPr>
              <a:t>APS</a:t>
            </a:r>
            <a:r>
              <a:rPr lang="de-AT" sz="1800" dirty="0">
                <a:effectLst/>
              </a:rPr>
              <a:t>: </a:t>
            </a:r>
            <a:r>
              <a:rPr lang="de-AT" sz="1800" dirty="0" err="1">
                <a:effectLst/>
              </a:rPr>
              <a:t>Schulerhaltungsvertr</a:t>
            </a:r>
            <a:r>
              <a:rPr lang="de-AT" sz="1800" dirty="0">
                <a:effectLst/>
              </a:rPr>
              <a:t>.</a:t>
            </a:r>
            <a:endParaRPr lang="de-AT" sz="1800" b="1" dirty="0">
              <a:effectLst/>
            </a:endParaRPr>
          </a:p>
          <a:p>
            <a:pPr>
              <a:defRPr/>
            </a:pPr>
            <a:r>
              <a:rPr lang="de-AT" sz="600" b="1" dirty="0">
                <a:effectLst/>
              </a:rPr>
              <a:t>.</a:t>
            </a:r>
          </a:p>
          <a:p>
            <a:pPr eaLnBrk="1" hangingPunct="1">
              <a:lnSpc>
                <a:spcPct val="90000"/>
              </a:lnSpc>
              <a:defRPr/>
            </a:pPr>
            <a:br>
              <a:rPr lang="de-AT" altLang="de-DE" b="1" dirty="0"/>
            </a:br>
            <a:endParaRPr lang="de-AT" altLang="de-DE" b="1" dirty="0"/>
          </a:p>
        </p:txBody>
      </p:sp>
      <p:sp>
        <p:nvSpPr>
          <p:cNvPr id="3" name="Inhaltsplatzhalter 2"/>
          <p:cNvSpPr txBox="1">
            <a:spLocks/>
          </p:cNvSpPr>
          <p:nvPr/>
        </p:nvSpPr>
        <p:spPr bwMode="auto">
          <a:xfrm>
            <a:off x="7596188" y="6453188"/>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7 von 16</a:t>
            </a:r>
          </a:p>
        </p:txBody>
      </p:sp>
    </p:spTree>
  </p:cSld>
  <p:clrMapOvr>
    <a:masterClrMapping/>
  </p:clrMapOvr>
  <p:transition spd="med">
    <p:blinds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188913"/>
            <a:ext cx="9144000" cy="633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Schulleitungsbestellung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a:t>
            </a:r>
            <a:r>
              <a:rPr lang="de-AT" sz="1800" dirty="0">
                <a:effectLst/>
              </a:rPr>
              <a:t>Zur Beschlussfähigkeit der Begutachtungskommission ist die Anwesenheit aller stimmberechtigten Mitglieder erforderlich. Sind zu einer ordnungsgemäß einberufenen Sitzung nicht alle stimmberechtigten Mitglieder erschienen, so hat der Vorsitz eine neuerliche Sitzung einzuberufen. Auf dieser und auf den folgenden Sitzungen ist die Begutachtungskommission auch dann beschlussfähig, wenn außer dem Vorsitz lediglich ein weiteres stimmberechtigtes Mitglied anwesend ist</a:t>
            </a:r>
            <a:r>
              <a:rPr lang="de-DE" sz="1800" b="1" dirty="0">
                <a:effectLst/>
                <a:latin typeface="Arial" panose="020B0604020202020204" pitchFamily="34" charset="0"/>
              </a:rPr>
              <a:t>.</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Für </a:t>
            </a:r>
            <a:r>
              <a:rPr lang="de-AT" sz="1800" dirty="0" err="1">
                <a:effectLst/>
              </a:rPr>
              <a:t>BewerberInnen</a:t>
            </a:r>
            <a:r>
              <a:rPr lang="de-AT" sz="1800" dirty="0">
                <a:effectLst/>
              </a:rPr>
              <a:t>, die nach einem Ausschreibungs- und Bewerbungsfahren eine leitende Funktion durch Ernennung oder Bestellung erlangt haben, kann die Begutachtungskommission ein vereinfachtes Verfahren vorsehen. </a:t>
            </a:r>
          </a:p>
          <a:p>
            <a:pPr>
              <a:defRPr/>
            </a:pPr>
            <a:r>
              <a:rPr lang="de-AT" sz="1800" dirty="0">
                <a:effectLst/>
              </a:rPr>
              <a:t>- Die Begutachtungskommission legt fest, ob die Auswahlerfordernisse in „höchstem Ausmaß“, in „hohem Ausmaß“ oder in „geringerem Ausmaß“ erfüllt sind. Vom Vorsitz ist innerhalb von drei Monaten ein begründetes Gutachten bezüglich der Eignung der dem Anhörungsverfahren unterzogenen </a:t>
            </a:r>
            <a:r>
              <a:rPr lang="de-AT" sz="1800" dirty="0" err="1">
                <a:effectLst/>
              </a:rPr>
              <a:t>BewerberInnen</a:t>
            </a:r>
            <a:r>
              <a:rPr lang="de-AT" sz="1800" dirty="0">
                <a:effectLst/>
              </a:rPr>
              <a:t> zu erstatten.</a:t>
            </a:r>
          </a:p>
          <a:p>
            <a:pPr>
              <a:defRPr/>
            </a:pPr>
            <a:r>
              <a:rPr lang="de-AT" sz="1800" dirty="0">
                <a:effectLst/>
              </a:rPr>
              <a:t>- Die Auswahl bezüglich der Leitungsfunktionen an Bundesschulen/</a:t>
            </a:r>
            <a:r>
              <a:rPr lang="de-AT" sz="1800" dirty="0" err="1">
                <a:effectLst/>
              </a:rPr>
              <a:t>clustern</a:t>
            </a:r>
            <a:r>
              <a:rPr lang="de-AT" sz="1800" dirty="0">
                <a:effectLst/>
              </a:rPr>
              <a:t> trifft die Bildungsministerin. Diese ist nicht an das Gutachten gebunden.</a:t>
            </a:r>
          </a:p>
          <a:p>
            <a:pPr>
              <a:defRPr/>
            </a:pPr>
            <a:r>
              <a:rPr lang="de-AT" sz="1800" dirty="0">
                <a:effectLst/>
              </a:rPr>
              <a:t>- Die </a:t>
            </a:r>
            <a:r>
              <a:rPr lang="de-AT" sz="1800" dirty="0" err="1">
                <a:effectLst/>
              </a:rPr>
              <a:t>BewerberInnen</a:t>
            </a:r>
            <a:r>
              <a:rPr lang="de-AT" sz="1800" dirty="0">
                <a:effectLst/>
              </a:rPr>
              <a:t> haben keinen Anspruch auf Verleihung der ausgeschriebenen Planstelle und es kommt ihnen keine Parteistellung oder Berufungsmöglichkeit zu.</a:t>
            </a:r>
          </a:p>
          <a:p>
            <a:pPr>
              <a:defRPr/>
            </a:pPr>
            <a:r>
              <a:rPr lang="de-AT" sz="1800" dirty="0">
                <a:effectLst/>
              </a:rPr>
              <a:t>- Der </a:t>
            </a:r>
            <a:r>
              <a:rPr lang="de-AT" sz="1800" dirty="0" err="1">
                <a:effectLst/>
              </a:rPr>
              <a:t>ZA</a:t>
            </a:r>
            <a:r>
              <a:rPr lang="de-AT" sz="1800" dirty="0">
                <a:effectLst/>
              </a:rPr>
              <a:t> kann bei Auswahl d. nicht bestbeurteilten </a:t>
            </a:r>
            <a:r>
              <a:rPr lang="de-AT" sz="1800" dirty="0" err="1">
                <a:effectLst/>
              </a:rPr>
              <a:t>BewerberIn</a:t>
            </a:r>
            <a:r>
              <a:rPr lang="de-AT" sz="1800" dirty="0">
                <a:effectLst/>
              </a:rPr>
              <a:t> die Gründe erfragen. </a:t>
            </a:r>
          </a:p>
          <a:p>
            <a:pPr>
              <a:defRPr/>
            </a:pPr>
            <a:r>
              <a:rPr lang="de-DE" sz="600" b="1" dirty="0">
                <a:effectLst/>
                <a:latin typeface="Arial" panose="020B0604020202020204" pitchFamily="34" charset="0"/>
              </a:rPr>
              <a:t>.</a:t>
            </a:r>
          </a:p>
          <a:p>
            <a:pPr>
              <a:defRPr/>
            </a:pPr>
            <a:r>
              <a:rPr lang="de-AT" sz="1800" b="1" dirty="0">
                <a:effectLst/>
              </a:rPr>
              <a:t>-</a:t>
            </a:r>
            <a:r>
              <a:rPr lang="de-AT" altLang="de-DE" sz="1800" b="1" dirty="0">
                <a:latin typeface="Arial" panose="020B0604020202020204" pitchFamily="34" charset="0"/>
              </a:rPr>
              <a:t> keine Betrauung mit der Leitung von Zweitschulen.</a:t>
            </a:r>
            <a:br>
              <a:rPr lang="de-AT" altLang="de-DE" sz="1800" b="1" dirty="0"/>
            </a:br>
            <a:br>
              <a:rPr lang="de-AT" altLang="de-DE" b="1" dirty="0"/>
            </a:br>
            <a:endParaRPr lang="de-AT" altLang="de-DE" b="1" dirty="0"/>
          </a:p>
        </p:txBody>
      </p:sp>
      <p:sp>
        <p:nvSpPr>
          <p:cNvPr id="3" name="Inhaltsplatzhalter 2"/>
          <p:cNvSpPr txBox="1">
            <a:spLocks/>
          </p:cNvSpPr>
          <p:nvPr/>
        </p:nvSpPr>
        <p:spPr bwMode="auto">
          <a:xfrm>
            <a:off x="7596188" y="6424613"/>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8 von 16</a:t>
            </a:r>
          </a:p>
        </p:txBody>
      </p:sp>
    </p:spTree>
  </p:cSld>
  <p:clrMapOvr>
    <a:masterClrMapping/>
  </p:clrMapOvr>
  <p:transition spd="med">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0" y="260350"/>
            <a:ext cx="91440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sz="2800" b="1" dirty="0">
                <a:effectLst/>
                <a:latin typeface="Arial" panose="020B0604020202020204" pitchFamily="34" charset="0"/>
              </a:rPr>
              <a:t>Neuanstellung von </a:t>
            </a:r>
            <a:r>
              <a:rPr lang="de-DE" sz="2800" b="1" dirty="0" err="1">
                <a:effectLst/>
                <a:latin typeface="Arial" panose="020B0604020202020204" pitchFamily="34" charset="0"/>
              </a:rPr>
              <a:t>LehrerInnen</a:t>
            </a:r>
            <a:r>
              <a:rPr lang="de-DE" sz="2800" b="1" dirty="0">
                <a:effectLst/>
                <a:latin typeface="Arial" panose="020B0604020202020204" pitchFamily="34" charset="0"/>
              </a:rPr>
              <a:t>, Auswahl </a:t>
            </a:r>
            <a:endParaRPr lang="de-AT" sz="2800" dirty="0">
              <a:effectLst/>
              <a:latin typeface="Arial" panose="020B0604020202020204" pitchFamily="34" charset="0"/>
            </a:endParaRPr>
          </a:p>
          <a:p>
            <a:pPr>
              <a:defRPr/>
            </a:pPr>
            <a:r>
              <a:rPr lang="de-DE" sz="600" b="1" dirty="0">
                <a:effectLst/>
                <a:latin typeface="Arial" panose="020B0604020202020204" pitchFamily="34" charset="0"/>
              </a:rPr>
              <a:t>.</a:t>
            </a:r>
            <a:br>
              <a:rPr lang="de-DE" sz="2000" b="1" dirty="0">
                <a:effectLst/>
                <a:latin typeface="Arial" panose="020B0604020202020204" pitchFamily="34" charset="0"/>
              </a:rPr>
            </a:br>
            <a:r>
              <a:rPr lang="de-DE" sz="1800" b="1" dirty="0">
                <a:effectLst/>
                <a:latin typeface="Arial" panose="020B0604020202020204" pitchFamily="34" charset="0"/>
              </a:rPr>
              <a:t>- Die Ausschreibung und Neuanstellung von </a:t>
            </a:r>
            <a:r>
              <a:rPr lang="de-DE" sz="1800" b="1" dirty="0" err="1">
                <a:effectLst/>
                <a:latin typeface="Arial" panose="020B0604020202020204" pitchFamily="34" charset="0"/>
              </a:rPr>
              <a:t>LehrerInnen</a:t>
            </a:r>
            <a:r>
              <a:rPr lang="de-DE" sz="1800" b="1" dirty="0">
                <a:effectLst/>
                <a:latin typeface="Arial" panose="020B0604020202020204" pitchFamily="34" charset="0"/>
              </a:rPr>
              <a:t> samt Überprüfung der Anstellungserfordernisse macht die Bildungsdirektion. </a:t>
            </a:r>
          </a:p>
          <a:p>
            <a:pPr>
              <a:defRPr/>
            </a:pPr>
            <a:r>
              <a:rPr lang="de-DE" sz="600" b="1" dirty="0">
                <a:effectLst/>
                <a:latin typeface="Arial" panose="020B0604020202020204" pitchFamily="34" charset="0"/>
              </a:rPr>
              <a:t>. </a:t>
            </a:r>
            <a:br>
              <a:rPr lang="de-DE" sz="2000" b="1" dirty="0">
                <a:effectLst/>
                <a:latin typeface="Arial" panose="020B0604020202020204" pitchFamily="34" charset="0"/>
              </a:rPr>
            </a:br>
            <a:r>
              <a:rPr lang="de-DE" sz="1800" b="1" dirty="0">
                <a:effectLst/>
                <a:latin typeface="Arial" panose="020B0604020202020204" pitchFamily="34" charset="0"/>
              </a:rPr>
              <a:t>- Für Bewerbungen kann künftig der elektronische Weg vorgeschrieben werden.</a:t>
            </a:r>
          </a:p>
          <a:p>
            <a:pPr>
              <a:defRPr/>
            </a:pPr>
            <a:r>
              <a:rPr lang="de-DE" sz="600" b="1" dirty="0">
                <a:effectLst/>
                <a:latin typeface="Arial" panose="020B0604020202020204" pitchFamily="34" charset="0"/>
              </a:rPr>
              <a:t>.</a:t>
            </a:r>
          </a:p>
          <a:p>
            <a:pPr>
              <a:defRPr/>
            </a:pPr>
            <a:r>
              <a:rPr lang="de-DE" sz="1800" b="1" dirty="0">
                <a:effectLst/>
                <a:latin typeface="Arial" panose="020B0604020202020204" pitchFamily="34" charset="0"/>
              </a:rPr>
              <a:t>- Die neue Lehrperson bewirbt sich künftig für eine (oder mehrere) Schule(n). </a:t>
            </a:r>
            <a:br>
              <a:rPr lang="de-DE" sz="1800" b="1" dirty="0">
                <a:effectLst/>
                <a:latin typeface="Arial" panose="020B0604020202020204" pitchFamily="34" charset="0"/>
              </a:rPr>
            </a:br>
            <a:r>
              <a:rPr lang="de-DE" sz="600" b="1" dirty="0">
                <a:effectLst/>
                <a:latin typeface="Arial" panose="020B0604020202020204" pitchFamily="34" charset="0"/>
              </a:rPr>
              <a:t>.</a:t>
            </a:r>
          </a:p>
          <a:p>
            <a:pPr>
              <a:defRPr/>
            </a:pPr>
            <a:r>
              <a:rPr lang="de-AT" sz="1800" dirty="0">
                <a:effectLst/>
              </a:rPr>
              <a:t>- Die </a:t>
            </a:r>
            <a:r>
              <a:rPr lang="de-AT" sz="1800" b="1" dirty="0">
                <a:effectLst/>
              </a:rPr>
              <a:t>Schulleitung hat </a:t>
            </a:r>
            <a:r>
              <a:rPr lang="de-AT" sz="1800" dirty="0">
                <a:effectLst/>
              </a:rPr>
              <a:t>bezüglich der an der Schule zu besetzenden Planstellen innerhalb der von der Dienstbehörde gesetzten Frist </a:t>
            </a:r>
            <a:r>
              <a:rPr lang="de-AT" sz="1800" b="1" dirty="0">
                <a:effectLst/>
              </a:rPr>
              <a:t>eine begründete Auswahl </a:t>
            </a:r>
            <a:r>
              <a:rPr lang="de-AT" sz="1800" dirty="0">
                <a:effectLst/>
              </a:rPr>
              <a:t>aus den für ihre Schule wirksamen Bewerbungen zu treffen. Die ausgewählten Bewerberinnen und Bewerber sind im Hinblick auf ihre Eignung zu </a:t>
            </a:r>
            <a:r>
              <a:rPr lang="de-AT" sz="1800" b="1" dirty="0">
                <a:effectLst/>
              </a:rPr>
              <a:t>reihen</a:t>
            </a:r>
            <a:r>
              <a:rPr lang="de-AT" sz="1800" dirty="0">
                <a:effectLst/>
              </a:rPr>
              <a:t>.</a:t>
            </a:r>
          </a:p>
          <a:p>
            <a:pPr>
              <a:defRPr/>
            </a:pPr>
            <a:r>
              <a:rPr lang="de-DE" sz="800" b="1" dirty="0">
                <a:effectLst/>
                <a:latin typeface="Arial" panose="020B0604020202020204" pitchFamily="34" charset="0"/>
              </a:rPr>
              <a:t> .</a:t>
            </a:r>
          </a:p>
          <a:p>
            <a:pPr>
              <a:defRPr/>
            </a:pPr>
            <a:r>
              <a:rPr lang="de-AT" sz="1800" dirty="0">
                <a:effectLst/>
              </a:rPr>
              <a:t>- Bei Vorliegen eines wichtigen dienstlichen Interesses kann die </a:t>
            </a:r>
            <a:r>
              <a:rPr lang="de-AT" sz="1800" b="1" dirty="0">
                <a:effectLst/>
              </a:rPr>
              <a:t>Dienstbehörde</a:t>
            </a:r>
            <a:r>
              <a:rPr lang="de-AT" sz="1800" dirty="0">
                <a:effectLst/>
              </a:rPr>
              <a:t> eine nicht der Auswahlentscheidung der Schulleitung entsprechende </a:t>
            </a:r>
            <a:r>
              <a:rPr lang="de-AT" sz="1800" b="1" dirty="0">
                <a:effectLst/>
              </a:rPr>
              <a:t>Zuweisung</a:t>
            </a:r>
            <a:r>
              <a:rPr lang="de-AT" sz="1800" dirty="0">
                <a:effectLst/>
              </a:rPr>
              <a:t> vornehmen. Beabsichtigt die Dienstbehörde, der Auswahlentscheidung der Schulleitung nicht zu entsprechen, so hat diese das Recht, sich begründet gegen die in Aussicht genommene Zuweisung einer Lehrperson auszusprechen. Nimmt die Dienstbehörde die Zuweisung dennoch vor, so ist sie gegenüber der Schulleitung zu </a:t>
            </a:r>
            <a:r>
              <a:rPr lang="de-AT" sz="1800" b="1" dirty="0">
                <a:effectLst/>
              </a:rPr>
              <a:t>begründen</a:t>
            </a:r>
            <a:r>
              <a:rPr lang="de-AT" sz="1800" dirty="0">
                <a:effectLst/>
              </a:rPr>
              <a:t>.</a:t>
            </a:r>
          </a:p>
          <a:p>
            <a:pPr>
              <a:defRPr/>
            </a:pPr>
            <a:r>
              <a:rPr lang="de-AT" sz="600" b="1" dirty="0">
                <a:effectLst/>
              </a:rPr>
              <a:t>.</a:t>
            </a:r>
          </a:p>
          <a:p>
            <a:pPr>
              <a:defRPr/>
            </a:pPr>
            <a:r>
              <a:rPr lang="de-AT" sz="1800" b="1" dirty="0">
                <a:effectLst/>
              </a:rPr>
              <a:t>- Die Schulleitung ist auch über Versetzungswünsche zu informieren.</a:t>
            </a:r>
          </a:p>
          <a:p>
            <a:pPr>
              <a:defRPr/>
            </a:pPr>
            <a:r>
              <a:rPr lang="de-AT" sz="600" b="1" dirty="0">
                <a:effectLst/>
              </a:rPr>
              <a:t>.</a:t>
            </a:r>
          </a:p>
          <a:p>
            <a:pPr>
              <a:defRPr/>
            </a:pPr>
            <a:r>
              <a:rPr lang="de-AT" sz="1800" b="1" dirty="0">
                <a:effectLst/>
              </a:rPr>
              <a:t>- Auch im neuen </a:t>
            </a:r>
            <a:r>
              <a:rPr lang="de-AT" sz="1800" b="1" dirty="0" err="1">
                <a:effectLst/>
              </a:rPr>
              <a:t>LehrerInnendienstrecht</a:t>
            </a:r>
            <a:r>
              <a:rPr lang="de-AT" sz="1800" b="1" dirty="0">
                <a:effectLst/>
              </a:rPr>
              <a:t> müssen nun die maximal 5 Jahre im befristeten Dienstverhältnis nicht </a:t>
            </a:r>
            <a:r>
              <a:rPr lang="de-AT" sz="1800" dirty="0">
                <a:effectLst/>
              </a:rPr>
              <a:t>„aufeinanderfolgend“ </a:t>
            </a:r>
            <a:r>
              <a:rPr lang="de-AT" sz="1800" b="1" dirty="0">
                <a:effectLst/>
              </a:rPr>
              <a:t>sein. </a:t>
            </a:r>
            <a:endParaRPr lang="de-AT" altLang="de-DE" sz="1800" b="1" dirty="0"/>
          </a:p>
          <a:p>
            <a:pPr eaLnBrk="1" hangingPunct="1">
              <a:lnSpc>
                <a:spcPct val="90000"/>
              </a:lnSpc>
              <a:defRPr/>
            </a:pPr>
            <a:endParaRPr lang="de-AT" altLang="de-DE" b="1" dirty="0"/>
          </a:p>
        </p:txBody>
      </p:sp>
      <p:sp>
        <p:nvSpPr>
          <p:cNvPr id="3" name="Inhaltsplatzhalter 2"/>
          <p:cNvSpPr txBox="1">
            <a:spLocks/>
          </p:cNvSpPr>
          <p:nvPr/>
        </p:nvSpPr>
        <p:spPr bwMode="auto">
          <a:xfrm>
            <a:off x="7596188" y="6424613"/>
            <a:ext cx="1450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Clr>
                <a:schemeClr val="hlink"/>
              </a:buClr>
              <a:buSzPct val="65000"/>
              <a:buFont typeface="Wingdings" panose="05000000000000000000" pitchFamily="2" charset="2"/>
              <a:buNone/>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AT" sz="1400" dirty="0">
                <a:latin typeface="+mj-lt"/>
              </a:rPr>
              <a:t>Folie 9 von 16</a:t>
            </a:r>
          </a:p>
        </p:txBody>
      </p:sp>
    </p:spTree>
  </p:cSld>
  <p:clrMapOvr>
    <a:masterClrMapping/>
  </p:clrMapOvr>
  <p:transition spd="med">
    <p:blinds dir="vert"/>
  </p:transition>
</p:sld>
</file>

<file path=ppt/theme/theme1.xml><?xml version="1.0" encoding="utf-8"?>
<a:theme xmlns:a="http://schemas.openxmlformats.org/drawingml/2006/main" name="Ausgewogen">
  <a:themeElements>
    <a:clrScheme name="Ausgewogen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Ausgewogen">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Ausgewogen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Ausgewogen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Ausgewogen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Ausgewogen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usgewogen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Ausgewogen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Ausgewogen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Ausgewogen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Ausgewogen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0</TotalTime>
  <Words>152</Words>
  <Application>Microsoft Office PowerPoint</Application>
  <PresentationFormat>Bildschirmpräsentation (4:3)</PresentationFormat>
  <Paragraphs>190</Paragraphs>
  <Slides>16</Slides>
  <Notes>16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Tahoma</vt:lpstr>
      <vt:lpstr>Arial</vt:lpstr>
      <vt:lpstr>Wingdings</vt:lpstr>
      <vt:lpstr>Ausgewogen</vt:lpstr>
      <vt:lpstr>PowerPoint-Präsentation</vt:lpstr>
      <vt:lpstr>Gesetzesbegutachtung  April 2017: „Autonomiepaket“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Schulklima: zusammenarbeiten, damit alle das Ziel erreichen und nicht: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Helsinki lädt ein</dc:title>
  <dc:creator>Erwin</dc:creator>
  <cp:lastModifiedBy>Manfred Sparr</cp:lastModifiedBy>
  <cp:revision>98</cp:revision>
  <dcterms:created xsi:type="dcterms:W3CDTF">2005-03-13T22:25:32Z</dcterms:created>
  <dcterms:modified xsi:type="dcterms:W3CDTF">2017-04-13T10:08:57Z</dcterms:modified>
</cp:coreProperties>
</file>